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1938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CC"/>
    <a:srgbClr val="0033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9030" autoAdjust="0"/>
    <p:restoredTop sz="94660"/>
  </p:normalViewPr>
  <p:slideViewPr>
    <p:cSldViewPr snapToGrid="0" showGuides="1">
      <p:cViewPr varScale="1">
        <p:scale>
          <a:sx n="95" d="100"/>
          <a:sy n="95" d="100"/>
        </p:scale>
        <p:origin x="9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003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486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2684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324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477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5985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365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40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545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907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76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0A863-647D-48D7-B3EB-AA372DEF823F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504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890552-4CF3-472A-8440-E440539346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1655" y="1794545"/>
            <a:ext cx="7960686" cy="1655751"/>
          </a:xfrm>
          <a:solidFill>
            <a:srgbClr val="FFFFCC"/>
          </a:solidFill>
          <a:ln w="28575">
            <a:solidFill>
              <a:schemeClr val="tx1"/>
            </a:solidFill>
          </a:ln>
        </p:spPr>
        <p:txBody>
          <a:bodyPr anchor="ctr" anchorCtr="0">
            <a:no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解決する課題の定義</a:t>
            </a:r>
            <a:endParaRPr kumimoji="1"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212026B-E289-40DB-9E75-101C4AC445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7247" y="4182336"/>
            <a:ext cx="7689501" cy="2310539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２０２２年　５月　〇日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〇班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〇〇 〇〇，〇〇 〇〇</a:t>
            </a:r>
            <a:b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〇〇 〇〇，〇〇 〇〇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11">
            <a:extLst>
              <a:ext uri="{FF2B5EF4-FFF2-40B4-BE49-F238E27FC236}">
                <a16:creationId xmlns:a16="http://schemas.microsoft.com/office/drawing/2014/main" id="{9FC1A7B6-65C7-4A1C-AB77-9D4AA309D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04612" y="6492875"/>
            <a:ext cx="4393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2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6920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3840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0760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7681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4602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1523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198442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5363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4F023CD-8DDC-4AD1-8268-D718B65F3425}" type="slidenum">
              <a:rPr kumimoji="1" lang="ja-JP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06B0115-A68F-4044-B434-3F44B602C4CB}"/>
              </a:ext>
            </a:extLst>
          </p:cNvPr>
          <p:cNvCxnSpPr/>
          <p:nvPr/>
        </p:nvCxnSpPr>
        <p:spPr>
          <a:xfrm>
            <a:off x="0" y="697584"/>
            <a:ext cx="914399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77EFA0F5-618C-4647-8FC9-8F57E51F0C94}"/>
              </a:ext>
            </a:extLst>
          </p:cNvPr>
          <p:cNvCxnSpPr/>
          <p:nvPr/>
        </p:nvCxnSpPr>
        <p:spPr>
          <a:xfrm>
            <a:off x="0" y="744717"/>
            <a:ext cx="914399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AB4287E-DF42-43C1-9779-B916C5BC557E}"/>
              </a:ext>
            </a:extLst>
          </p:cNvPr>
          <p:cNvSpPr txBox="1"/>
          <p:nvPr/>
        </p:nvSpPr>
        <p:spPr>
          <a:xfrm>
            <a:off x="0" y="0"/>
            <a:ext cx="8552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2022</a:t>
            </a:r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 学問への扉「新しいビジネスを創ろう！」</a:t>
            </a:r>
            <a:endParaRPr kumimoji="1" lang="en-US" altLang="ja-JP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研究テーマ名「〇〇〇〇〇〇〇〇〇〇〇〇〇〇〇〇〇〇〇〇〇〇〇〇〇〇〇〇」</a:t>
            </a:r>
          </a:p>
        </p:txBody>
      </p:sp>
    </p:spTree>
    <p:extLst>
      <p:ext uri="{BB962C8B-B14F-4D97-AF65-F5344CB8AC3E}">
        <p14:creationId xmlns:p14="http://schemas.microsoft.com/office/powerpoint/2010/main" val="3867373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890552-4CF3-472A-8440-E440539346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0"/>
            <a:ext cx="9143999" cy="697584"/>
          </a:xfrm>
        </p:spPr>
        <p:txBody>
          <a:bodyPr anchor="ctr" anchorCtr="0">
            <a:noAutofit/>
          </a:bodyPr>
          <a:lstStyle/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解決する課題の定義</a:t>
            </a:r>
          </a:p>
        </p:txBody>
      </p:sp>
      <p:sp>
        <p:nvSpPr>
          <p:cNvPr id="4" name="スライド番号プレースホルダー 11">
            <a:extLst>
              <a:ext uri="{FF2B5EF4-FFF2-40B4-BE49-F238E27FC236}">
                <a16:creationId xmlns:a16="http://schemas.microsoft.com/office/drawing/2014/main" id="{9FC1A7B6-65C7-4A1C-AB77-9D4AA309D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04612" y="6492875"/>
            <a:ext cx="4393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2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6920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3840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0760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7681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4602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1523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198442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5363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4F023CD-8DDC-4AD1-8268-D718B65F3425}" type="slidenum">
              <a:rPr kumimoji="1" lang="ja-JP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06B0115-A68F-4044-B434-3F44B602C4CB}"/>
              </a:ext>
            </a:extLst>
          </p:cNvPr>
          <p:cNvCxnSpPr/>
          <p:nvPr/>
        </p:nvCxnSpPr>
        <p:spPr>
          <a:xfrm>
            <a:off x="0" y="697584"/>
            <a:ext cx="914399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77EFA0F5-618C-4647-8FC9-8F57E51F0C94}"/>
              </a:ext>
            </a:extLst>
          </p:cNvPr>
          <p:cNvCxnSpPr/>
          <p:nvPr/>
        </p:nvCxnSpPr>
        <p:spPr>
          <a:xfrm>
            <a:off x="0" y="744717"/>
            <a:ext cx="914399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表 9">
            <a:extLst>
              <a:ext uri="{FF2B5EF4-FFF2-40B4-BE49-F238E27FC236}">
                <a16:creationId xmlns:a16="http://schemas.microsoft.com/office/drawing/2014/main" id="{9490E886-CFEF-4FF9-A416-2F5E9008DF41}"/>
              </a:ext>
            </a:extLst>
          </p:cNvPr>
          <p:cNvGraphicFramePr>
            <a:graphicFrameLocks noGrp="1"/>
          </p:cNvGraphicFramePr>
          <p:nvPr/>
        </p:nvGraphicFramePr>
        <p:xfrm>
          <a:off x="226243" y="1196752"/>
          <a:ext cx="8478369" cy="536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7605">
                  <a:extLst>
                    <a:ext uri="{9D8B030D-6E8A-4147-A177-3AD203B41FA5}">
                      <a16:colId xmlns:a16="http://schemas.microsoft.com/office/drawing/2014/main" val="2840336041"/>
                    </a:ext>
                  </a:extLst>
                </a:gridCol>
                <a:gridCol w="5500764">
                  <a:extLst>
                    <a:ext uri="{9D8B030D-6E8A-4147-A177-3AD203B41FA5}">
                      <a16:colId xmlns:a16="http://schemas.microsoft.com/office/drawing/2014/main" val="1857487479"/>
                    </a:ext>
                  </a:extLst>
                </a:gridCol>
              </a:tblGrid>
              <a:tr h="729425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①ターゲットとするユーザー</a:t>
                      </a:r>
                      <a:endParaRPr kumimoji="1" lang="en-US" altLang="ja-JP" sz="16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4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(5W1H</a:t>
                      </a:r>
                      <a:r>
                        <a:rPr kumimoji="1" lang="ja-JP" altLang="en-US" sz="14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の表の</a:t>
                      </a:r>
                      <a:r>
                        <a:rPr kumimoji="1" lang="en-US" altLang="ja-JP" sz="14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Who, Whom</a:t>
                      </a:r>
                      <a:r>
                        <a:rPr kumimoji="1" lang="ja-JP" altLang="en-US" sz="14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等に着目し，ターゲットとするユーザーを検討</a:t>
                      </a:r>
                      <a:r>
                        <a:rPr kumimoji="1" lang="en-US" altLang="ja-JP" sz="14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endParaRPr kumimoji="1" lang="en-US" altLang="ja-JP" sz="12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Arial" panose="020B0604020202020204" pitchFamily="34" charset="0"/>
                      </a:endParaRPr>
                    </a:p>
                    <a:p>
                      <a:endParaRPr kumimoji="1" lang="en-US" altLang="ja-JP" sz="12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Arial" panose="020B0604020202020204" pitchFamily="34" charset="0"/>
                      </a:endParaRPr>
                    </a:p>
                    <a:p>
                      <a:endParaRPr kumimoji="1" lang="ja-JP" altLang="en-US" sz="12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553042"/>
                  </a:ext>
                </a:extLst>
              </a:tr>
              <a:tr h="729425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②ユーザーの背景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ユーザーになりきって，その人の生活環境，人間関係，思考・行動などを想像</a:t>
                      </a:r>
                      <a:r>
                        <a:rPr kumimoji="1" lang="en-US" altLang="ja-JP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endParaRPr kumimoji="1" lang="en-US" altLang="ja-JP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Arial" panose="020B0604020202020204" pitchFamily="34" charset="0"/>
                      </a:endParaRPr>
                    </a:p>
                    <a:p>
                      <a:endParaRPr kumimoji="1" lang="en-US" altLang="ja-JP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Arial" panose="020B0604020202020204" pitchFamily="34" charset="0"/>
                      </a:endParaRPr>
                    </a:p>
                    <a:p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431758"/>
                  </a:ext>
                </a:extLst>
              </a:tr>
              <a:tr h="729425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③ユーザーのニーズ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ユーザーの背景も考えて，ユーザーが本当に求めているものは何か，潜在的ニーズを想像</a:t>
                      </a:r>
                      <a:r>
                        <a:rPr kumimoji="1" lang="en-US" altLang="ja-JP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endParaRPr kumimoji="1" lang="en-US" altLang="ja-JP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93084"/>
                  </a:ext>
                </a:extLst>
              </a:tr>
              <a:tr h="729425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④課題の定義</a:t>
                      </a:r>
                      <a:endParaRPr kumimoji="1" lang="en-US" altLang="ja-JP" sz="16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ユーザーが何に不満を感じているのか，従来のサービスのどこが不満なのか，ユーザーが求めるニーズから，解決すべき課題を定義</a:t>
                      </a:r>
                      <a:r>
                        <a:rPr kumimoji="1" lang="en-US" altLang="ja-JP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033460"/>
                  </a:ext>
                </a:extLst>
              </a:tr>
            </a:tbl>
          </a:graphicData>
        </a:graphic>
      </p:graphicFrame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DF1298C-A2FE-4113-A996-65B56610D85E}"/>
              </a:ext>
            </a:extLst>
          </p:cNvPr>
          <p:cNvSpPr txBox="1"/>
          <p:nvPr/>
        </p:nvSpPr>
        <p:spPr>
          <a:xfrm>
            <a:off x="395927" y="764704"/>
            <a:ext cx="826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研究テーマ名：〇〇〇〇〇〇〇〇〇〇〇〇〇〇〇〇〇〇〇〇〇〇〇〇〇〇〇〇</a:t>
            </a:r>
          </a:p>
        </p:txBody>
      </p:sp>
    </p:spTree>
    <p:extLst>
      <p:ext uri="{BB962C8B-B14F-4D97-AF65-F5344CB8AC3E}">
        <p14:creationId xmlns:p14="http://schemas.microsoft.com/office/powerpoint/2010/main" val="578244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890552-4CF3-472A-8440-E440539346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0"/>
            <a:ext cx="9143999" cy="697584"/>
          </a:xfrm>
        </p:spPr>
        <p:txBody>
          <a:bodyPr anchor="ctr" anchorCtr="0">
            <a:noAutofit/>
          </a:bodyPr>
          <a:lstStyle/>
          <a:p>
            <a:endParaRPr kumimoji="1" lang="ja-JP" altLang="en-US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212026B-E289-40DB-9E75-101C4AC445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769" y="1915900"/>
            <a:ext cx="7812462" cy="1655762"/>
          </a:xfrm>
        </p:spPr>
        <p:txBody>
          <a:bodyPr anchor="ctr" anchorCtr="0">
            <a:normAutofit/>
          </a:bodyPr>
          <a:lstStyle/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（補足情報があれば，自由に記載して下さい）</a:t>
            </a:r>
          </a:p>
        </p:txBody>
      </p:sp>
      <p:sp>
        <p:nvSpPr>
          <p:cNvPr id="4" name="スライド番号プレースホルダー 11">
            <a:extLst>
              <a:ext uri="{FF2B5EF4-FFF2-40B4-BE49-F238E27FC236}">
                <a16:creationId xmlns:a16="http://schemas.microsoft.com/office/drawing/2014/main" id="{9FC1A7B6-65C7-4A1C-AB77-9D4AA309D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04612" y="6492875"/>
            <a:ext cx="4393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2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6920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3840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0760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7681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4602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1523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198442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5363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4F023CD-8DDC-4AD1-8268-D718B65F3425}" type="slidenum">
              <a:rPr kumimoji="1" lang="ja-JP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06B0115-A68F-4044-B434-3F44B602C4CB}"/>
              </a:ext>
            </a:extLst>
          </p:cNvPr>
          <p:cNvCxnSpPr/>
          <p:nvPr/>
        </p:nvCxnSpPr>
        <p:spPr>
          <a:xfrm>
            <a:off x="0" y="697584"/>
            <a:ext cx="914399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77EFA0F5-618C-4647-8FC9-8F57E51F0C94}"/>
              </a:ext>
            </a:extLst>
          </p:cNvPr>
          <p:cNvCxnSpPr/>
          <p:nvPr/>
        </p:nvCxnSpPr>
        <p:spPr>
          <a:xfrm>
            <a:off x="0" y="744717"/>
            <a:ext cx="914399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546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</TotalTime>
  <Words>182</Words>
  <Application>Microsoft Office PowerPoint</Application>
  <PresentationFormat>画面に合わせる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Meiryo UI</vt:lpstr>
      <vt:lpstr>ＭＳ ゴシック</vt:lpstr>
      <vt:lpstr>Arial</vt:lpstr>
      <vt:lpstr>Calibri</vt:lpstr>
      <vt:lpstr>Calibri Light</vt:lpstr>
      <vt:lpstr>Office テーマ</vt:lpstr>
      <vt:lpstr>解決する課題の定義</vt:lpstr>
      <vt:lpstr>解決する課題の定義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研究テーマに関する５Ｗ１Ｈの分析</dc:title>
  <dc:creator>倉敷　哲生</dc:creator>
  <cp:lastModifiedBy>KURASHIKI Tetsusei</cp:lastModifiedBy>
  <cp:revision>9</cp:revision>
  <dcterms:created xsi:type="dcterms:W3CDTF">2021-05-11T03:13:24Z</dcterms:created>
  <dcterms:modified xsi:type="dcterms:W3CDTF">2022-05-19T10:18:25Z</dcterms:modified>
</cp:coreProperties>
</file>