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64" r:id="rId2"/>
  </p:sldMasterIdLst>
  <p:notesMasterIdLst>
    <p:notesMasterId r:id="rId5"/>
  </p:notesMasterIdLst>
  <p:handoutMasterIdLst>
    <p:handoutMasterId r:id="rId6"/>
  </p:handoutMasterIdLst>
  <p:sldIdLst>
    <p:sldId id="1963" r:id="rId3"/>
    <p:sldId id="1965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3300"/>
    <a:srgbClr val="CCFFCC"/>
    <a:srgbClr val="0000CC"/>
    <a:srgbClr val="FF0000"/>
    <a:srgbClr val="FFFF66"/>
    <a:srgbClr val="FFCCFF"/>
    <a:srgbClr val="CC3300"/>
    <a:srgbClr val="FF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5" autoAdjust="0"/>
    <p:restoredTop sz="97195" autoAdjust="0"/>
  </p:normalViewPr>
  <p:slideViewPr>
    <p:cSldViewPr>
      <p:cViewPr>
        <p:scale>
          <a:sx n="110" d="100"/>
          <a:sy n="110" d="100"/>
        </p:scale>
        <p:origin x="204" y="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50A6B4-4596-4B0D-A54F-AF2279D65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6CE77B-F146-4C76-B529-FB8831296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 preserve="1">
  <p:cSld name="タイトルとコンテンツ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8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9" name="Google Shape;19;p48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Google Shape;20;p48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21" name="Google Shape;21;p48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02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9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526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24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71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4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4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771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4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9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4" name="Google Shape;24;p3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273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 スライド" type="title" preserve="1">
  <p:cSld name="1_タイトル スライド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0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0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33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preserve="1">
  <p:cSld name="タイトル スライド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2"/>
          <p:cNvSpPr txBox="1">
            <a:spLocks noGrp="1"/>
          </p:cNvSpPr>
          <p:nvPr>
            <p:ph type="ctrTitle"/>
          </p:nvPr>
        </p:nvSpPr>
        <p:spPr>
          <a:xfrm>
            <a:off x="0" y="2696254"/>
            <a:ext cx="9144000" cy="183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5" name="Google Shape;35;p52"/>
          <p:cNvSpPr/>
          <p:nvPr/>
        </p:nvSpPr>
        <p:spPr>
          <a:xfrm>
            <a:off x="0" y="6396337"/>
            <a:ext cx="914400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大阪大学大学院 工学研究科 ビジネスエンジニアリング専攻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2"/>
          <p:cNvSpPr txBox="1"/>
          <p:nvPr/>
        </p:nvSpPr>
        <p:spPr>
          <a:xfrm>
            <a:off x="0" y="16935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</a:pP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2020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年度</a:t>
            </a: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研究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634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preserve="1">
  <p:cSld name="白紙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1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10" name="Google Shape;110;p51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1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351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NE COLUMN TEXT" preserve="1">
  <p:cSld name="1_ONE COLUMN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5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61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7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7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3" name="Google Shape;13;p47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7"/>
          <p:cNvSpPr/>
          <p:nvPr/>
        </p:nvSpPr>
        <p:spPr>
          <a:xfrm>
            <a:off x="455613" y="713847"/>
            <a:ext cx="8229600" cy="904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7"/>
          <p:cNvSpPr/>
          <p:nvPr/>
        </p:nvSpPr>
        <p:spPr>
          <a:xfrm>
            <a:off x="179388" y="663047"/>
            <a:ext cx="8229600" cy="269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486651" y="0"/>
            <a:ext cx="166370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16835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90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課題を解決するアイデアの決定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8694E4DF-AA7C-4C96-8E9C-12B2E264056A}"/>
              </a:ext>
            </a:extLst>
          </p:cNvPr>
          <p:cNvGraphicFramePr>
            <a:graphicFrameLocks noGrp="1"/>
          </p:cNvGraphicFramePr>
          <p:nvPr/>
        </p:nvGraphicFramePr>
        <p:xfrm>
          <a:off x="1259631" y="1043559"/>
          <a:ext cx="6912766" cy="4120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3">
                  <a:extLst>
                    <a:ext uri="{9D8B030D-6E8A-4147-A177-3AD203B41FA5}">
                      <a16:colId xmlns:a16="http://schemas.microsoft.com/office/drawing/2014/main" val="670521480"/>
                    </a:ext>
                  </a:extLst>
                </a:gridCol>
                <a:gridCol w="3456383">
                  <a:extLst>
                    <a:ext uri="{9D8B030D-6E8A-4147-A177-3AD203B41FA5}">
                      <a16:colId xmlns:a16="http://schemas.microsoft.com/office/drawing/2014/main" val="1507168149"/>
                    </a:ext>
                  </a:extLst>
                </a:gridCol>
              </a:tblGrid>
              <a:tr h="2060116"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629437"/>
                  </a:ext>
                </a:extLst>
              </a:tr>
              <a:tr h="2060116"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515148"/>
                  </a:ext>
                </a:extLst>
              </a:tr>
            </a:tbl>
          </a:graphicData>
        </a:graphic>
      </p:graphicFrame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90BC12F-8297-4E39-B9F1-B91EC28E7B4B}"/>
              </a:ext>
            </a:extLst>
          </p:cNvPr>
          <p:cNvCxnSpPr>
            <a:cxnSpLocks/>
          </p:cNvCxnSpPr>
          <p:nvPr/>
        </p:nvCxnSpPr>
        <p:spPr>
          <a:xfrm>
            <a:off x="2411760" y="5465010"/>
            <a:ext cx="4595058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C06D88C-3CC5-48A2-A70C-5C198B00D210}"/>
              </a:ext>
            </a:extLst>
          </p:cNvPr>
          <p:cNvSpPr txBox="1"/>
          <p:nvPr/>
        </p:nvSpPr>
        <p:spPr>
          <a:xfrm>
            <a:off x="3897522" y="5249750"/>
            <a:ext cx="173477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実行難易度 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DF5F5EB-0D7A-4C18-A979-910386124E29}"/>
              </a:ext>
            </a:extLst>
          </p:cNvPr>
          <p:cNvSpPr txBox="1"/>
          <p:nvPr/>
        </p:nvSpPr>
        <p:spPr>
          <a:xfrm>
            <a:off x="1835696" y="5249750"/>
            <a:ext cx="44114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難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F4C1F-70AF-4C22-8BB2-EC5D5696F1B9}"/>
              </a:ext>
            </a:extLst>
          </p:cNvPr>
          <p:cNvSpPr txBox="1"/>
          <p:nvPr/>
        </p:nvSpPr>
        <p:spPr>
          <a:xfrm>
            <a:off x="7132571" y="5249750"/>
            <a:ext cx="44114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易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5E92010B-70F1-40C1-87C8-F2E945905E27}"/>
              </a:ext>
            </a:extLst>
          </p:cNvPr>
          <p:cNvCxnSpPr>
            <a:cxnSpLocks/>
          </p:cNvCxnSpPr>
          <p:nvPr/>
        </p:nvCxnSpPr>
        <p:spPr>
          <a:xfrm>
            <a:off x="856896" y="1495138"/>
            <a:ext cx="0" cy="3364845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D885483-AFE1-4C80-8B65-DA5683AB6174}"/>
              </a:ext>
            </a:extLst>
          </p:cNvPr>
          <p:cNvSpPr txBox="1"/>
          <p:nvPr/>
        </p:nvSpPr>
        <p:spPr>
          <a:xfrm>
            <a:off x="611560" y="2673589"/>
            <a:ext cx="492443" cy="988412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効 果 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7CA94F1-1E83-4578-8BFD-FC2B5219752A}"/>
              </a:ext>
            </a:extLst>
          </p:cNvPr>
          <p:cNvSpPr txBox="1"/>
          <p:nvPr/>
        </p:nvSpPr>
        <p:spPr>
          <a:xfrm>
            <a:off x="631104" y="980728"/>
            <a:ext cx="44114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C2DE76-D19A-4F0E-8FED-BFB061C1CD87}"/>
              </a:ext>
            </a:extLst>
          </p:cNvPr>
          <p:cNvSpPr txBox="1"/>
          <p:nvPr/>
        </p:nvSpPr>
        <p:spPr>
          <a:xfrm>
            <a:off x="631104" y="4858408"/>
            <a:ext cx="44114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低</a:t>
            </a:r>
            <a:endParaRPr kumimoji="1"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9">
            <a:extLst>
              <a:ext uri="{FF2B5EF4-FFF2-40B4-BE49-F238E27FC236}">
                <a16:creationId xmlns:a16="http://schemas.microsoft.com/office/drawing/2014/main" id="{CFA1E05D-91BB-40E3-8403-EF1A4F7C7FFD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5989358"/>
          <a:ext cx="85971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1120632158"/>
                    </a:ext>
                  </a:extLst>
                </a:gridCol>
                <a:gridCol w="6724900">
                  <a:extLst>
                    <a:ext uri="{9D8B030D-6E8A-4147-A177-3AD203B41FA5}">
                      <a16:colId xmlns:a16="http://schemas.microsoft.com/office/drawing/2014/main" val="2712777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決定したアイデア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4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理由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562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15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アイデアを形にする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表 9">
            <a:extLst>
              <a:ext uri="{FF2B5EF4-FFF2-40B4-BE49-F238E27FC236}">
                <a16:creationId xmlns:a16="http://schemas.microsoft.com/office/drawing/2014/main" id="{CFA1E05D-91BB-40E3-8403-EF1A4F7C7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213612"/>
              </p:ext>
            </p:extLst>
          </p:nvPr>
        </p:nvGraphicFramePr>
        <p:xfrm>
          <a:off x="179512" y="899552"/>
          <a:ext cx="8784976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120">
                  <a:extLst>
                    <a:ext uri="{9D8B030D-6E8A-4147-A177-3AD203B41FA5}">
                      <a16:colId xmlns:a16="http://schemas.microsoft.com/office/drawing/2014/main" val="1120632158"/>
                    </a:ext>
                  </a:extLst>
                </a:gridCol>
                <a:gridCol w="6871856">
                  <a:extLst>
                    <a:ext uri="{9D8B030D-6E8A-4147-A177-3AD203B41FA5}">
                      <a16:colId xmlns:a16="http://schemas.microsoft.com/office/drawing/2014/main" val="2712777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ターゲットとするユーザー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850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課題の定義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237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決定したアイデア</a:t>
                      </a:r>
                      <a:b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製品・サービス</a:t>
                      </a:r>
                      <a: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47530"/>
                  </a:ext>
                </a:extLst>
              </a:tr>
            </a:tbl>
          </a:graphicData>
        </a:graphic>
      </p:graphicFrame>
      <p:graphicFrame>
        <p:nvGraphicFramePr>
          <p:cNvPr id="27" name="表 9">
            <a:extLst>
              <a:ext uri="{FF2B5EF4-FFF2-40B4-BE49-F238E27FC236}">
                <a16:creationId xmlns:a16="http://schemas.microsoft.com/office/drawing/2014/main" id="{38BD8BC5-970C-4104-AC7A-4484EF8F0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405712"/>
              </p:ext>
            </p:extLst>
          </p:nvPr>
        </p:nvGraphicFramePr>
        <p:xfrm>
          <a:off x="179512" y="2939155"/>
          <a:ext cx="8784976" cy="37547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120">
                  <a:extLst>
                    <a:ext uri="{9D8B030D-6E8A-4147-A177-3AD203B41FA5}">
                      <a16:colId xmlns:a16="http://schemas.microsoft.com/office/drawing/2014/main" val="1120632158"/>
                    </a:ext>
                  </a:extLst>
                </a:gridCol>
                <a:gridCol w="6871856">
                  <a:extLst>
                    <a:ext uri="{9D8B030D-6E8A-4147-A177-3AD203B41FA5}">
                      <a16:colId xmlns:a16="http://schemas.microsoft.com/office/drawing/2014/main" val="2712777189"/>
                    </a:ext>
                  </a:extLst>
                </a:gridCol>
              </a:tblGrid>
              <a:tr h="1651006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アイデア</a:t>
                      </a:r>
                      <a:b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製品・サービス</a:t>
                      </a:r>
                      <a:r>
                        <a:rPr kumimoji="1" lang="en-US" altLang="ja-JP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の具体的な内容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850968"/>
                  </a:ext>
                </a:extLst>
              </a:tr>
              <a:tr h="990583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ユーザーにとって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嬉しいことを増やす要因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237798"/>
                  </a:ext>
                </a:extLst>
              </a:tr>
              <a:tr h="1026776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ユーザーにとって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嫌なことを減らす要因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47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71259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5177</TotalTime>
  <Words>84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Helvetica Neue</vt:lpstr>
      <vt:lpstr>Meiryo UI</vt:lpstr>
      <vt:lpstr>ＭＳ ゴシック</vt:lpstr>
      <vt:lpstr>Arial</vt:lpstr>
      <vt:lpstr>Calibri</vt:lpstr>
      <vt:lpstr>Calibri Light</vt:lpstr>
      <vt:lpstr>Times New Roman</vt:lpstr>
      <vt:lpstr>デザインの設定</vt:lpstr>
      <vt:lpstr>1_Office テーマ</vt:lpstr>
      <vt:lpstr>課題を解決するアイデアの決定</vt:lpstr>
      <vt:lpstr>アイデアを形にする</vt:lpstr>
    </vt:vector>
  </TitlesOfParts>
  <Company>富士通（株）岩手工場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総務部</dc:creator>
  <cp:lastModifiedBy>倉敷　哲生</cp:lastModifiedBy>
  <cp:revision>266</cp:revision>
  <cp:lastPrinted>2021-05-25T07:35:52Z</cp:lastPrinted>
  <dcterms:created xsi:type="dcterms:W3CDTF">2003-12-01T03:35:35Z</dcterms:created>
  <dcterms:modified xsi:type="dcterms:W3CDTF">2021-05-31T13:43:06Z</dcterms:modified>
</cp:coreProperties>
</file>