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64" r:id="rId2"/>
  </p:sldMasterIdLst>
  <p:notesMasterIdLst>
    <p:notesMasterId r:id="rId5"/>
  </p:notesMasterIdLst>
  <p:handoutMasterIdLst>
    <p:handoutMasterId r:id="rId6"/>
  </p:handoutMasterIdLst>
  <p:sldIdLst>
    <p:sldId id="1974" r:id="rId3"/>
    <p:sldId id="1975" r:id="rId4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003300"/>
    <a:srgbClr val="CCFFCC"/>
    <a:srgbClr val="0000CC"/>
    <a:srgbClr val="FF0000"/>
    <a:srgbClr val="FFFF66"/>
    <a:srgbClr val="FFCCFF"/>
    <a:srgbClr val="CC3300"/>
    <a:srgbClr val="FF99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85" autoAdjust="0"/>
    <p:restoredTop sz="97442" autoAdjust="0"/>
  </p:normalViewPr>
  <p:slideViewPr>
    <p:cSldViewPr>
      <p:cViewPr varScale="1">
        <p:scale>
          <a:sx n="97" d="100"/>
          <a:sy n="97" d="100"/>
        </p:scale>
        <p:origin x="2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2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997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2" y="9372997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50A6B4-4596-4B0D-A54F-AF2279D65C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6499"/>
            <a:ext cx="538861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6CE77B-F146-4C76-B529-FB88312963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 preserve="1">
  <p:cSld name="タイトルとコンテンツ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8"/>
          <p:cNvSpPr txBox="1">
            <a:spLocks noGrp="1"/>
          </p:cNvSpPr>
          <p:nvPr>
            <p:ph type="title"/>
          </p:nvPr>
        </p:nvSpPr>
        <p:spPr>
          <a:xfrm>
            <a:off x="0" y="3"/>
            <a:ext cx="9144000" cy="812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Helvetica Neue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19" name="Google Shape;19;p48"/>
          <p:cNvSpPr txBox="1">
            <a:spLocks noGrp="1"/>
          </p:cNvSpPr>
          <p:nvPr>
            <p:ph type="body" idx="1"/>
          </p:nvPr>
        </p:nvSpPr>
        <p:spPr>
          <a:xfrm>
            <a:off x="0" y="851190"/>
            <a:ext cx="9144000" cy="55051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Google Shape;20;p48"/>
          <p:cNvSpPr txBox="1">
            <a:spLocks noGrp="1"/>
          </p:cNvSpPr>
          <p:nvPr>
            <p:ph type="sldNum" idx="12"/>
          </p:nvPr>
        </p:nvSpPr>
        <p:spPr>
          <a:xfrm>
            <a:off x="7086600" y="647411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  <p:sp>
        <p:nvSpPr>
          <p:cNvPr id="21" name="Google Shape;21;p48"/>
          <p:cNvSpPr txBox="1">
            <a:spLocks noGrp="1"/>
          </p:cNvSpPr>
          <p:nvPr>
            <p:ph type="ftr" idx="11"/>
          </p:nvPr>
        </p:nvSpPr>
        <p:spPr>
          <a:xfrm>
            <a:off x="0" y="6812282"/>
            <a:ext cx="6157913" cy="45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90257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297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526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6247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712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5434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340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7712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9480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 preserve="1">
  <p:cSld name="タイトルのみ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9"/>
          <p:cNvSpPr txBox="1">
            <a:spLocks noGrp="1"/>
          </p:cNvSpPr>
          <p:nvPr>
            <p:ph type="title"/>
          </p:nvPr>
        </p:nvSpPr>
        <p:spPr>
          <a:xfrm>
            <a:off x="0" y="3"/>
            <a:ext cx="9144000" cy="812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24" name="Google Shape;24;p39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Google Shape;25;p39"/>
          <p:cNvSpPr txBox="1">
            <a:spLocks noGrp="1"/>
          </p:cNvSpPr>
          <p:nvPr>
            <p:ph type="ftr" idx="11"/>
          </p:nvPr>
        </p:nvSpPr>
        <p:spPr>
          <a:xfrm>
            <a:off x="0" y="6812282"/>
            <a:ext cx="6157913" cy="45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9"/>
          <p:cNvSpPr txBox="1">
            <a:spLocks noGrp="1"/>
          </p:cNvSpPr>
          <p:nvPr>
            <p:ph type="sldNum" idx="12"/>
          </p:nvPr>
        </p:nvSpPr>
        <p:spPr>
          <a:xfrm>
            <a:off x="7086600" y="647411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42738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タイトル スライド" type="title" preserve="1">
  <p:cSld name="1_タイトル スライド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0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Helvetica Neue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29" name="Google Shape;29;p50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/>
          </a:p>
        </p:txBody>
      </p:sp>
      <p:sp>
        <p:nvSpPr>
          <p:cNvPr id="30" name="Google Shape;30;p50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50"/>
          <p:cNvSpPr txBox="1">
            <a:spLocks noGrp="1"/>
          </p:cNvSpPr>
          <p:nvPr>
            <p:ph type="ftr" idx="11"/>
          </p:nvPr>
        </p:nvSpPr>
        <p:spPr>
          <a:xfrm>
            <a:off x="0" y="6812282"/>
            <a:ext cx="6157913" cy="45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0"/>
          <p:cNvSpPr txBox="1">
            <a:spLocks noGrp="1"/>
          </p:cNvSpPr>
          <p:nvPr>
            <p:ph type="sldNum" idx="12"/>
          </p:nvPr>
        </p:nvSpPr>
        <p:spPr>
          <a:xfrm>
            <a:off x="7086600" y="647411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5336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preserve="1">
  <p:cSld name="タイトル スライド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2"/>
          <p:cNvSpPr txBox="1">
            <a:spLocks noGrp="1"/>
          </p:cNvSpPr>
          <p:nvPr>
            <p:ph type="ctrTitle"/>
          </p:nvPr>
        </p:nvSpPr>
        <p:spPr>
          <a:xfrm>
            <a:off x="0" y="2696254"/>
            <a:ext cx="9144000" cy="1833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Helvetica Neue"/>
              <a:buNone/>
              <a:defRPr sz="45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5" name="Google Shape;35;p52"/>
          <p:cNvSpPr/>
          <p:nvPr/>
        </p:nvSpPr>
        <p:spPr>
          <a:xfrm>
            <a:off x="0" y="6396337"/>
            <a:ext cx="9144000" cy="346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ja-JP" alt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大阪大学大学院 工学研究科 ビジネスエンジニアリング専攻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52"/>
          <p:cNvSpPr txBox="1"/>
          <p:nvPr/>
        </p:nvSpPr>
        <p:spPr>
          <a:xfrm>
            <a:off x="0" y="16935"/>
            <a:ext cx="9144000" cy="812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Helvetica Neue"/>
              <a:buNone/>
            </a:pPr>
            <a:r>
              <a:rPr lang="en-US" altLang="ja-JP" sz="24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2020</a:t>
            </a:r>
            <a:r>
              <a:rPr lang="ja-JP" altLang="en-US" sz="24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年度</a:t>
            </a:r>
            <a:r>
              <a:rPr lang="en-US" altLang="ja-JP" sz="24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</a:t>
            </a:r>
            <a:r>
              <a:rPr lang="ja-JP" altLang="en-US" sz="24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研究</a:t>
            </a:r>
            <a:endParaRPr sz="105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56340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preserve="1">
  <p:cSld name="白紙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1"/>
          <p:cNvSpPr txBox="1">
            <a:spLocks noGrp="1"/>
          </p:cNvSpPr>
          <p:nvPr>
            <p:ph type="sldNum" idx="12"/>
          </p:nvPr>
        </p:nvSpPr>
        <p:spPr>
          <a:xfrm>
            <a:off x="7086600" y="647411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  <p:sp>
        <p:nvSpPr>
          <p:cNvPr id="110" name="Google Shape;110;p51"/>
          <p:cNvSpPr txBox="1">
            <a:spLocks noGrp="1"/>
          </p:cNvSpPr>
          <p:nvPr>
            <p:ph type="ftr" idx="11"/>
          </p:nvPr>
        </p:nvSpPr>
        <p:spPr>
          <a:xfrm>
            <a:off x="0" y="6812282"/>
            <a:ext cx="6157913" cy="45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51"/>
          <p:cNvSpPr txBox="1">
            <a:spLocks noGrp="1"/>
          </p:cNvSpPr>
          <p:nvPr>
            <p:ph type="title"/>
          </p:nvPr>
        </p:nvSpPr>
        <p:spPr>
          <a:xfrm>
            <a:off x="0" y="3"/>
            <a:ext cx="9144000" cy="812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63516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ONE COLUMN TEXT" preserve="1">
  <p:cSld name="1_ONE COLUMN TEX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341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567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151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61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7"/>
          <p:cNvSpPr txBox="1">
            <a:spLocks noGrp="1"/>
          </p:cNvSpPr>
          <p:nvPr>
            <p:ph type="title"/>
          </p:nvPr>
        </p:nvSpPr>
        <p:spPr>
          <a:xfrm>
            <a:off x="0" y="3"/>
            <a:ext cx="9144000" cy="812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Helvetica Neue"/>
              <a:buNone/>
              <a:defRPr sz="32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47"/>
          <p:cNvSpPr txBox="1">
            <a:spLocks noGrp="1"/>
          </p:cNvSpPr>
          <p:nvPr>
            <p:ph type="body" idx="1"/>
          </p:nvPr>
        </p:nvSpPr>
        <p:spPr>
          <a:xfrm>
            <a:off x="0" y="851190"/>
            <a:ext cx="9144000" cy="55051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47"/>
          <p:cNvSpPr txBox="1">
            <a:spLocks noGrp="1"/>
          </p:cNvSpPr>
          <p:nvPr>
            <p:ph type="sldNum" idx="12"/>
          </p:nvPr>
        </p:nvSpPr>
        <p:spPr>
          <a:xfrm>
            <a:off x="7086600" y="647411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  <p:sp>
        <p:nvSpPr>
          <p:cNvPr id="13" name="Google Shape;13;p47"/>
          <p:cNvSpPr txBox="1">
            <a:spLocks noGrp="1"/>
          </p:cNvSpPr>
          <p:nvPr>
            <p:ph type="ftr" idx="11"/>
          </p:nvPr>
        </p:nvSpPr>
        <p:spPr>
          <a:xfrm>
            <a:off x="0" y="6812282"/>
            <a:ext cx="6157913" cy="45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47"/>
          <p:cNvSpPr/>
          <p:nvPr/>
        </p:nvSpPr>
        <p:spPr>
          <a:xfrm>
            <a:off x="455613" y="713847"/>
            <a:ext cx="8229600" cy="90487"/>
          </a:xfrm>
          <a:prstGeom prst="rect">
            <a:avLst/>
          </a:prstGeom>
          <a:gradFill>
            <a:gsLst>
              <a:gs pos="0">
                <a:srgbClr val="008000"/>
              </a:gs>
              <a:gs pos="100000">
                <a:srgbClr val="FFFFFF"/>
              </a:gs>
            </a:gsLst>
            <a:lin ang="0" scaled="0"/>
          </a:gra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47"/>
          <p:cNvSpPr/>
          <p:nvPr/>
        </p:nvSpPr>
        <p:spPr>
          <a:xfrm>
            <a:off x="179388" y="663047"/>
            <a:ext cx="8229600" cy="26987"/>
          </a:xfrm>
          <a:prstGeom prst="rect">
            <a:avLst/>
          </a:prstGeom>
          <a:gradFill>
            <a:gsLst>
              <a:gs pos="0">
                <a:srgbClr val="008000"/>
              </a:gs>
              <a:gs pos="100000">
                <a:srgbClr val="FFFFFF"/>
              </a:gs>
            </a:gsLst>
            <a:lin ang="0" scaled="0"/>
          </a:gra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" name="Google Shape;16;p4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486651" y="0"/>
            <a:ext cx="1663700" cy="812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168356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0A863-647D-48D7-B3EB-AA372DEF823F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90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890552-4CF3-472A-8440-E440539346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0"/>
            <a:ext cx="9143999" cy="697584"/>
          </a:xfrm>
        </p:spPr>
        <p:txBody>
          <a:bodyPr anchor="ctr" anchorCtr="0">
            <a:noAutofit/>
          </a:bodyPr>
          <a:lstStyle/>
          <a:p>
            <a:pPr algn="l"/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アイデア名：〇〇〇〇〇〇〇〇･･･</a:t>
            </a:r>
          </a:p>
        </p:txBody>
      </p:sp>
      <p:sp>
        <p:nvSpPr>
          <p:cNvPr id="4" name="スライド番号プレースホルダー 11">
            <a:extLst>
              <a:ext uri="{FF2B5EF4-FFF2-40B4-BE49-F238E27FC236}">
                <a16:creationId xmlns:a16="http://schemas.microsoft.com/office/drawing/2014/main" id="{9FC1A7B6-65C7-4A1C-AB77-9D4AA309D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04612" y="6492875"/>
            <a:ext cx="4393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2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45692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384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076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7681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4602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1523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198442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5363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4F023CD-8DDC-4AD1-8268-D718B65F3425}" type="slidenum">
              <a:rPr kumimoji="1" lang="ja-JP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06B0115-A68F-4044-B434-3F44B602C4CB}"/>
              </a:ext>
            </a:extLst>
          </p:cNvPr>
          <p:cNvCxnSpPr/>
          <p:nvPr/>
        </p:nvCxnSpPr>
        <p:spPr>
          <a:xfrm>
            <a:off x="0" y="697584"/>
            <a:ext cx="914399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77EFA0F5-618C-4647-8FC9-8F57E51F0C94}"/>
              </a:ext>
            </a:extLst>
          </p:cNvPr>
          <p:cNvCxnSpPr/>
          <p:nvPr/>
        </p:nvCxnSpPr>
        <p:spPr>
          <a:xfrm>
            <a:off x="0" y="744717"/>
            <a:ext cx="914399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表 2">
            <a:extLst>
              <a:ext uri="{FF2B5EF4-FFF2-40B4-BE49-F238E27FC236}">
                <a16:creationId xmlns:a16="http://schemas.microsoft.com/office/drawing/2014/main" id="{1156ED74-5C3F-4AA1-87A2-C981783009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35914"/>
              </p:ext>
            </p:extLst>
          </p:nvPr>
        </p:nvGraphicFramePr>
        <p:xfrm>
          <a:off x="370956" y="875353"/>
          <a:ext cx="8402088" cy="5819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2652">
                  <a:extLst>
                    <a:ext uri="{9D8B030D-6E8A-4147-A177-3AD203B41FA5}">
                      <a16:colId xmlns:a16="http://schemas.microsoft.com/office/drawing/2014/main" val="1643265941"/>
                    </a:ext>
                  </a:extLst>
                </a:gridCol>
                <a:gridCol w="3588392">
                  <a:extLst>
                    <a:ext uri="{9D8B030D-6E8A-4147-A177-3AD203B41FA5}">
                      <a16:colId xmlns:a16="http://schemas.microsoft.com/office/drawing/2014/main" val="1605253357"/>
                    </a:ext>
                  </a:extLst>
                </a:gridCol>
                <a:gridCol w="3588392">
                  <a:extLst>
                    <a:ext uri="{9D8B030D-6E8A-4147-A177-3AD203B41FA5}">
                      <a16:colId xmlns:a16="http://schemas.microsoft.com/office/drawing/2014/main" val="2358017213"/>
                    </a:ext>
                  </a:extLst>
                </a:gridCol>
                <a:gridCol w="612652">
                  <a:extLst>
                    <a:ext uri="{9D8B030D-6E8A-4147-A177-3AD203B41FA5}">
                      <a16:colId xmlns:a16="http://schemas.microsoft.com/office/drawing/2014/main" val="3308491249"/>
                    </a:ext>
                  </a:extLst>
                </a:gridCol>
              </a:tblGrid>
              <a:tr h="82030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206359"/>
                  </a:ext>
                </a:extLst>
              </a:tr>
              <a:tr h="2008725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133693"/>
                  </a:ext>
                </a:extLst>
              </a:tr>
              <a:tr h="82030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921326"/>
                  </a:ext>
                </a:extLst>
              </a:tr>
              <a:tr h="2170457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7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5576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890552-4CF3-472A-8440-E440539346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0"/>
            <a:ext cx="9143999" cy="697584"/>
          </a:xfrm>
        </p:spPr>
        <p:txBody>
          <a:bodyPr anchor="ctr" anchorCtr="0">
            <a:noAutofit/>
          </a:bodyPr>
          <a:lstStyle/>
          <a:p>
            <a:pPr algn="l"/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アイデア名：〇〇〇〇〇〇〇〇･･･</a:t>
            </a:r>
          </a:p>
        </p:txBody>
      </p:sp>
      <p:sp>
        <p:nvSpPr>
          <p:cNvPr id="4" name="スライド番号プレースホルダー 11">
            <a:extLst>
              <a:ext uri="{FF2B5EF4-FFF2-40B4-BE49-F238E27FC236}">
                <a16:creationId xmlns:a16="http://schemas.microsoft.com/office/drawing/2014/main" id="{9FC1A7B6-65C7-4A1C-AB77-9D4AA309D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04612" y="6492875"/>
            <a:ext cx="4393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2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45692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384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076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7681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4602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1523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198442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5363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4F023CD-8DDC-4AD1-8268-D718B65F3425}" type="slidenum">
              <a:rPr kumimoji="1" lang="ja-JP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06B0115-A68F-4044-B434-3F44B602C4CB}"/>
              </a:ext>
            </a:extLst>
          </p:cNvPr>
          <p:cNvCxnSpPr/>
          <p:nvPr/>
        </p:nvCxnSpPr>
        <p:spPr>
          <a:xfrm>
            <a:off x="0" y="697584"/>
            <a:ext cx="914399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77EFA0F5-618C-4647-8FC9-8F57E51F0C94}"/>
              </a:ext>
            </a:extLst>
          </p:cNvPr>
          <p:cNvCxnSpPr/>
          <p:nvPr/>
        </p:nvCxnSpPr>
        <p:spPr>
          <a:xfrm>
            <a:off x="0" y="744717"/>
            <a:ext cx="914399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表 2">
            <a:extLst>
              <a:ext uri="{FF2B5EF4-FFF2-40B4-BE49-F238E27FC236}">
                <a16:creationId xmlns:a16="http://schemas.microsoft.com/office/drawing/2014/main" id="{1156ED74-5C3F-4AA1-87A2-C981783009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132681"/>
              </p:ext>
            </p:extLst>
          </p:nvPr>
        </p:nvGraphicFramePr>
        <p:xfrm>
          <a:off x="370956" y="875353"/>
          <a:ext cx="8402088" cy="5819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2652">
                  <a:extLst>
                    <a:ext uri="{9D8B030D-6E8A-4147-A177-3AD203B41FA5}">
                      <a16:colId xmlns:a16="http://schemas.microsoft.com/office/drawing/2014/main" val="1643265941"/>
                    </a:ext>
                  </a:extLst>
                </a:gridCol>
                <a:gridCol w="3588392">
                  <a:extLst>
                    <a:ext uri="{9D8B030D-6E8A-4147-A177-3AD203B41FA5}">
                      <a16:colId xmlns:a16="http://schemas.microsoft.com/office/drawing/2014/main" val="1605253357"/>
                    </a:ext>
                  </a:extLst>
                </a:gridCol>
                <a:gridCol w="3588392">
                  <a:extLst>
                    <a:ext uri="{9D8B030D-6E8A-4147-A177-3AD203B41FA5}">
                      <a16:colId xmlns:a16="http://schemas.microsoft.com/office/drawing/2014/main" val="2358017213"/>
                    </a:ext>
                  </a:extLst>
                </a:gridCol>
                <a:gridCol w="612652">
                  <a:extLst>
                    <a:ext uri="{9D8B030D-6E8A-4147-A177-3AD203B41FA5}">
                      <a16:colId xmlns:a16="http://schemas.microsoft.com/office/drawing/2014/main" val="3308491249"/>
                    </a:ext>
                  </a:extLst>
                </a:gridCol>
              </a:tblGrid>
              <a:tr h="82030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説明文</a:t>
                      </a:r>
                      <a:endParaRPr kumimoji="1" lang="en-US" altLang="ja-JP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説明文</a:t>
                      </a:r>
                      <a:endParaRPr kumimoji="1" lang="en-US" altLang="ja-JP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206359"/>
                  </a:ext>
                </a:extLst>
              </a:tr>
              <a:tr h="2008725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図，画像，写真など</a:t>
                      </a:r>
                      <a:endParaRPr kumimoji="1" lang="en-US" altLang="ja-JP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（手書きも</a:t>
                      </a:r>
                      <a:r>
                        <a:rPr kumimoji="1" lang="en-US" altLang="ja-JP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OK</a:t>
                      </a:r>
                      <a:r>
                        <a:rPr kumimoji="1" lang="ja-JP" altLang="en-US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図，画像，写真など</a:t>
                      </a:r>
                      <a:endParaRPr kumimoji="1" lang="en-US" altLang="ja-JP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（手書きも</a:t>
                      </a:r>
                      <a:r>
                        <a:rPr kumimoji="1" lang="en-US" altLang="ja-JP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OK</a:t>
                      </a:r>
                      <a:r>
                        <a:rPr kumimoji="1" lang="ja-JP" altLang="en-US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133693"/>
                  </a:ext>
                </a:extLst>
              </a:tr>
              <a:tr h="82030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説明文</a:t>
                      </a:r>
                      <a:endParaRPr kumimoji="1" lang="en-US" altLang="ja-JP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説明文</a:t>
                      </a:r>
                      <a:endParaRPr kumimoji="1" lang="en-US" altLang="ja-JP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921326"/>
                  </a:ext>
                </a:extLst>
              </a:tr>
              <a:tr h="217045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図，画像，写真など</a:t>
                      </a:r>
                      <a:endParaRPr kumimoji="1" lang="en-US" altLang="ja-JP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（手書きも</a:t>
                      </a:r>
                      <a:r>
                        <a:rPr kumimoji="1" lang="en-US" altLang="ja-JP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OK</a:t>
                      </a:r>
                      <a:r>
                        <a:rPr kumimoji="1" lang="ja-JP" altLang="en-US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図，画像，写真など</a:t>
                      </a:r>
                      <a:endParaRPr kumimoji="1" lang="en-US" altLang="ja-JP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（手書きも</a:t>
                      </a:r>
                      <a:r>
                        <a:rPr kumimoji="1" lang="en-US" altLang="ja-JP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OK</a:t>
                      </a:r>
                      <a:r>
                        <a:rPr kumimoji="1" lang="ja-JP" altLang="en-US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7836"/>
                  </a:ext>
                </a:extLst>
              </a:tr>
            </a:tbl>
          </a:graphicData>
        </a:graphic>
      </p:graphicFrame>
      <p:sp>
        <p:nvSpPr>
          <p:cNvPr id="8" name="吹き出し: 四角形 7">
            <a:extLst>
              <a:ext uri="{FF2B5EF4-FFF2-40B4-BE49-F238E27FC236}">
                <a16:creationId xmlns:a16="http://schemas.microsoft.com/office/drawing/2014/main" id="{F6C4A981-3E9F-431E-94C6-8F5FE436E80D}"/>
              </a:ext>
            </a:extLst>
          </p:cNvPr>
          <p:cNvSpPr/>
          <p:nvPr/>
        </p:nvSpPr>
        <p:spPr>
          <a:xfrm>
            <a:off x="69754" y="1548646"/>
            <a:ext cx="1782473" cy="608279"/>
          </a:xfrm>
          <a:prstGeom prst="wedgeRectCallout">
            <a:avLst>
              <a:gd name="adj1" fmla="val 58043"/>
              <a:gd name="adj2" fmla="val 88653"/>
            </a:avLst>
          </a:prstGeom>
          <a:solidFill>
            <a:srgbClr val="FFFF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①最初は，問題を抱えている現状を描きましょう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問題</a:t>
            </a:r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ニーズ</a:t>
            </a:r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悩み等</a:t>
            </a:r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吹き出し: 四角形 9">
            <a:extLst>
              <a:ext uri="{FF2B5EF4-FFF2-40B4-BE49-F238E27FC236}">
                <a16:creationId xmlns:a16="http://schemas.microsoft.com/office/drawing/2014/main" id="{4AE15B62-33C4-4640-939E-733C43C4CCC0}"/>
              </a:ext>
            </a:extLst>
          </p:cNvPr>
          <p:cNvSpPr/>
          <p:nvPr/>
        </p:nvSpPr>
        <p:spPr>
          <a:xfrm>
            <a:off x="7277410" y="5709608"/>
            <a:ext cx="1782473" cy="784830"/>
          </a:xfrm>
          <a:prstGeom prst="wedgeRectCallout">
            <a:avLst>
              <a:gd name="adj1" fmla="val -48953"/>
              <a:gd name="adj2" fmla="val -73816"/>
            </a:avLst>
          </a:prstGeom>
          <a:solidFill>
            <a:srgbClr val="FFFF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②次に，問題が解決した様子である「ゴール」を描きます．どのような世界が広がるでしょう？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吹き出し: 四角形 10">
            <a:extLst>
              <a:ext uri="{FF2B5EF4-FFF2-40B4-BE49-F238E27FC236}">
                <a16:creationId xmlns:a16="http://schemas.microsoft.com/office/drawing/2014/main" id="{2E235911-08A2-4BBC-9403-97B92210B038}"/>
              </a:ext>
            </a:extLst>
          </p:cNvPr>
          <p:cNvSpPr/>
          <p:nvPr/>
        </p:nvSpPr>
        <p:spPr>
          <a:xfrm>
            <a:off x="7265841" y="1548442"/>
            <a:ext cx="1782473" cy="604387"/>
          </a:xfrm>
          <a:prstGeom prst="wedgeRectCallout">
            <a:avLst>
              <a:gd name="adj1" fmla="val -56845"/>
              <a:gd name="adj2" fmla="val 78932"/>
            </a:avLst>
          </a:prstGeom>
          <a:solidFill>
            <a:srgbClr val="FFFF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</a:t>
            </a:r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-1 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現状からゴールに到達するための「問題解決のプロセス」を描きます．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吹き出し: 四角形 11">
            <a:extLst>
              <a:ext uri="{FF2B5EF4-FFF2-40B4-BE49-F238E27FC236}">
                <a16:creationId xmlns:a16="http://schemas.microsoft.com/office/drawing/2014/main" id="{6AE06729-19D9-407C-9E47-583EE6CF6F6C}"/>
              </a:ext>
            </a:extLst>
          </p:cNvPr>
          <p:cNvSpPr/>
          <p:nvPr/>
        </p:nvSpPr>
        <p:spPr>
          <a:xfrm>
            <a:off x="108262" y="5991293"/>
            <a:ext cx="1782473" cy="629225"/>
          </a:xfrm>
          <a:prstGeom prst="wedgeRectCallout">
            <a:avLst>
              <a:gd name="adj1" fmla="val 46276"/>
              <a:gd name="adj2" fmla="val -78628"/>
            </a:avLst>
          </a:prstGeom>
          <a:solidFill>
            <a:srgbClr val="FFFF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</a:t>
            </a:r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-2 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「問題解決のプロセス」の重要な点をこのコマに絞り込んで描きましょう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吹き出し: 四角形 12">
            <a:extLst>
              <a:ext uri="{FF2B5EF4-FFF2-40B4-BE49-F238E27FC236}">
                <a16:creationId xmlns:a16="http://schemas.microsoft.com/office/drawing/2014/main" id="{9DC17245-B482-448A-AD18-1E035D9F89B7}"/>
              </a:ext>
            </a:extLst>
          </p:cNvPr>
          <p:cNvSpPr/>
          <p:nvPr/>
        </p:nvSpPr>
        <p:spPr>
          <a:xfrm>
            <a:off x="6278330" y="59876"/>
            <a:ext cx="2412817" cy="537258"/>
          </a:xfrm>
          <a:prstGeom prst="wedgeRectCallout">
            <a:avLst>
              <a:gd name="adj1" fmla="val -75569"/>
              <a:gd name="adj2" fmla="val -7013"/>
            </a:avLst>
          </a:prstGeom>
          <a:solidFill>
            <a:srgbClr val="FFFF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問題を抱えている人がそれを解決していくサクセスストーリーを描く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7FE940E-F7AA-4290-A099-41E1DB26E05C}"/>
              </a:ext>
            </a:extLst>
          </p:cNvPr>
          <p:cNvSpPr txBox="1"/>
          <p:nvPr/>
        </p:nvSpPr>
        <p:spPr>
          <a:xfrm>
            <a:off x="1114029" y="4321954"/>
            <a:ext cx="6912767" cy="784830"/>
          </a:xfrm>
          <a:prstGeom prst="rect">
            <a:avLst/>
          </a:prstGeom>
          <a:solidFill>
            <a:srgbClr val="FFFF00"/>
          </a:solidFill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理想的な顧客体験のプロセスを時系列で整理しストーリーを描く</a:t>
            </a:r>
            <a:endParaRPr kumimoji="1" lang="en-US" altLang="ja-JP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～アイデアの可視化により，顧客の変化に関するイメージを共有し，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       顧客目線に立つことでアイデアのズレを修正～</a:t>
            </a:r>
          </a:p>
        </p:txBody>
      </p:sp>
    </p:spTree>
    <p:extLst>
      <p:ext uri="{BB962C8B-B14F-4D97-AF65-F5344CB8AC3E}">
        <p14:creationId xmlns:p14="http://schemas.microsoft.com/office/powerpoint/2010/main" val="2995476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デザインの設定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5341</TotalTime>
  <Words>239</Words>
  <Application>Microsoft Office PowerPoint</Application>
  <PresentationFormat>画面に合わせる (4:3)</PresentationFormat>
  <Paragraphs>33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Helvetica Neue</vt:lpstr>
      <vt:lpstr>Meiryo UI</vt:lpstr>
      <vt:lpstr>ＭＳ ゴシック</vt:lpstr>
      <vt:lpstr>Arial</vt:lpstr>
      <vt:lpstr>Calibri</vt:lpstr>
      <vt:lpstr>Calibri Light</vt:lpstr>
      <vt:lpstr>Times New Roman</vt:lpstr>
      <vt:lpstr>デザインの設定</vt:lpstr>
      <vt:lpstr>1_Office テーマ</vt:lpstr>
      <vt:lpstr>アイデア名：〇〇〇〇〇〇〇〇･･･</vt:lpstr>
      <vt:lpstr>アイデア名：〇〇〇〇〇〇〇〇･･･</vt:lpstr>
    </vt:vector>
  </TitlesOfParts>
  <Company>富士通（株）岩手工場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総務部</dc:creator>
  <cp:lastModifiedBy>倉敷　哲生</cp:lastModifiedBy>
  <cp:revision>279</cp:revision>
  <cp:lastPrinted>2021-05-25T07:35:52Z</cp:lastPrinted>
  <dcterms:created xsi:type="dcterms:W3CDTF">2003-12-01T03:35:35Z</dcterms:created>
  <dcterms:modified xsi:type="dcterms:W3CDTF">2021-06-07T07:36:27Z</dcterms:modified>
</cp:coreProperties>
</file>