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Lst>
  <p:sldSz cx="6858000" cy="9906000" type="A4"/>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2674" y="72"/>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憲彦 清水" userId="e5a0eaaae17e3566" providerId="LiveId" clId="{2E145F92-CB0B-4FE4-9483-58D98DDC8D7B}"/>
    <pc:docChg chg="modSld">
      <pc:chgData name="憲彦 清水" userId="e5a0eaaae17e3566" providerId="LiveId" clId="{2E145F92-CB0B-4FE4-9483-58D98DDC8D7B}" dt="2026-05-10T02:22:42.523" v="120" actId="14100"/>
      <pc:docMkLst>
        <pc:docMk/>
      </pc:docMkLst>
      <pc:sldChg chg="modSp mod">
        <pc:chgData name="憲彦 清水" userId="e5a0eaaae17e3566" providerId="LiveId" clId="{2E145F92-CB0B-4FE4-9483-58D98DDC8D7B}" dt="2026-05-10T02:22:42.523" v="120" actId="14100"/>
        <pc:sldMkLst>
          <pc:docMk/>
          <pc:sldMk cId="0" sldId="256"/>
        </pc:sldMkLst>
        <pc:spChg chg="mod">
          <ac:chgData name="憲彦 清水" userId="e5a0eaaae17e3566" providerId="LiveId" clId="{2E145F92-CB0B-4FE4-9483-58D98DDC8D7B}" dt="2026-05-10T02:19:22.747" v="9" actId="20577"/>
          <ac:spMkLst>
            <pc:docMk/>
            <pc:sldMk cId="0" sldId="256"/>
            <ac:spMk id="4" creationId="{00000000-0000-0000-0000-000000000000}"/>
          </ac:spMkLst>
        </pc:spChg>
        <pc:graphicFrameChg chg="modGraphic">
          <ac:chgData name="憲彦 清水" userId="e5a0eaaae17e3566" providerId="LiveId" clId="{2E145F92-CB0B-4FE4-9483-58D98DDC8D7B}" dt="2026-05-10T02:19:44.340" v="12" actId="6549"/>
          <ac:graphicFrameMkLst>
            <pc:docMk/>
            <pc:sldMk cId="0" sldId="256"/>
            <ac:graphicFrameMk id="6" creationId="{00000000-0000-0000-0000-000000000000}"/>
          </ac:graphicFrameMkLst>
        </pc:graphicFrameChg>
        <pc:graphicFrameChg chg="mod modGraphic">
          <ac:chgData name="憲彦 清水" userId="e5a0eaaae17e3566" providerId="LiveId" clId="{2E145F92-CB0B-4FE4-9483-58D98DDC8D7B}" dt="2026-05-10T02:20:11.706" v="15" actId="14100"/>
          <ac:graphicFrameMkLst>
            <pc:docMk/>
            <pc:sldMk cId="0" sldId="256"/>
            <ac:graphicFrameMk id="7" creationId="{9F4C955E-2337-4DFF-9B0D-983FA6A0AA1A}"/>
          </ac:graphicFrameMkLst>
        </pc:graphicFrameChg>
        <pc:graphicFrameChg chg="modGraphic">
          <ac:chgData name="憲彦 清水" userId="e5a0eaaae17e3566" providerId="LiveId" clId="{2E145F92-CB0B-4FE4-9483-58D98DDC8D7B}" dt="2026-05-10T02:22:42.523" v="120" actId="14100"/>
          <ac:graphicFrameMkLst>
            <pc:docMk/>
            <pc:sldMk cId="0" sldId="256"/>
            <ac:graphicFrameMk id="12" creationId="{00000000-0000-0000-0000-000000000000}"/>
          </ac:graphicFrameMkLst>
        </pc:graphicFrameChg>
      </pc:sldChg>
      <pc:sldChg chg="modSp mod">
        <pc:chgData name="憲彦 清水" userId="e5a0eaaae17e3566" providerId="LiveId" clId="{2E145F92-CB0B-4FE4-9483-58D98DDC8D7B}" dt="2026-05-10T02:19:02.093" v="8" actId="20577"/>
        <pc:sldMkLst>
          <pc:docMk/>
          <pc:sldMk cId="4082126362" sldId="258"/>
        </pc:sldMkLst>
        <pc:spChg chg="mod">
          <ac:chgData name="憲彦 清水" userId="e5a0eaaae17e3566" providerId="LiveId" clId="{2E145F92-CB0B-4FE4-9483-58D98DDC8D7B}" dt="2026-05-10T02:18:43.572" v="3" actId="20577"/>
          <ac:spMkLst>
            <pc:docMk/>
            <pc:sldMk cId="4082126362" sldId="258"/>
            <ac:spMk id="2" creationId="{999B08AC-58A0-48DD-AC33-59AC80C8E62D}"/>
          </ac:spMkLst>
        </pc:spChg>
        <pc:spChg chg="mod">
          <ac:chgData name="憲彦 清水" userId="e5a0eaaae17e3566" providerId="LiveId" clId="{2E145F92-CB0B-4FE4-9483-58D98DDC8D7B}" dt="2026-05-10T02:19:02.093" v="8" actId="20577"/>
          <ac:spMkLst>
            <pc:docMk/>
            <pc:sldMk cId="4082126362" sldId="258"/>
            <ac:spMk id="3" creationId="{C5A4BFDB-07BF-45DA-B24A-6D6A3882BB4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8781C00-4177-4D9E-B07E-72A8904DC00B}" type="datetimeFigureOut">
              <a:rPr kumimoji="1" lang="ja-JP" altLang="en-US" smtClean="0"/>
              <a:pPr/>
              <a:t>2026/5/10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45660BE-9C7F-4823-8EB2-E7ACFF174DA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E8781C00-4177-4D9E-B07E-72A8904DC00B}" type="datetimeFigureOut">
              <a:rPr kumimoji="1" lang="ja-JP" altLang="en-US" smtClean="0"/>
              <a:pPr/>
              <a:t>2026/5/10</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345660BE-9C7F-4823-8EB2-E7ACFF174DA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9B08AC-58A0-48DD-AC33-59AC80C8E62D}"/>
              </a:ext>
            </a:extLst>
          </p:cNvPr>
          <p:cNvSpPr>
            <a:spLocks noGrp="1"/>
          </p:cNvSpPr>
          <p:nvPr>
            <p:ph type="title"/>
          </p:nvPr>
        </p:nvSpPr>
        <p:spPr>
          <a:xfrm>
            <a:off x="342900" y="0"/>
            <a:ext cx="6172200" cy="2144688"/>
          </a:xfrm>
        </p:spPr>
        <p:txBody>
          <a:bodyPr>
            <a:normAutofit/>
          </a:bodyPr>
          <a:lstStyle/>
          <a:p>
            <a:r>
              <a:rPr kumimoji="1" lang="ja-JP" altLang="en-US" sz="2000" dirty="0"/>
              <a:t>　　　　　　　　　　　　　　　　　　　　　　　　　　</a:t>
            </a:r>
            <a:r>
              <a:rPr kumimoji="1" lang="en-US" altLang="ja-JP" sz="2000" dirty="0"/>
              <a:t>2026</a:t>
            </a:r>
            <a:r>
              <a:rPr kumimoji="1" lang="ja-JP" altLang="en-US" sz="2000" dirty="0"/>
              <a:t>．</a:t>
            </a:r>
            <a:r>
              <a:rPr kumimoji="1" lang="en-US" altLang="ja-JP" sz="2000" dirty="0"/>
              <a:t>05</a:t>
            </a:r>
            <a:r>
              <a:rPr kumimoji="1" lang="ja-JP" altLang="en-US" sz="2000" dirty="0"/>
              <a:t>．</a:t>
            </a:r>
            <a:r>
              <a:rPr kumimoji="1" lang="en-US" altLang="ja-JP" sz="2000" dirty="0"/>
              <a:t>14</a:t>
            </a:r>
            <a:r>
              <a:rPr kumimoji="1" lang="ja-JP" altLang="en-US" sz="2000" dirty="0"/>
              <a:t>．</a:t>
            </a:r>
            <a:br>
              <a:rPr kumimoji="1" lang="en-US" altLang="ja-JP" sz="2000" dirty="0"/>
            </a:br>
            <a:br>
              <a:rPr kumimoji="1" lang="en-US" altLang="ja-JP" sz="2000" dirty="0"/>
            </a:br>
            <a:r>
              <a:rPr kumimoji="1" lang="en-US" altLang="ja-JP" sz="2000" dirty="0"/>
              <a:t>【</a:t>
            </a:r>
            <a:r>
              <a:rPr kumimoji="1" lang="ja-JP" altLang="en-US" sz="2000" dirty="0"/>
              <a:t>情報分析・リスク評価論</a:t>
            </a:r>
            <a:r>
              <a:rPr kumimoji="1" lang="en-US" altLang="ja-JP" sz="2000" dirty="0"/>
              <a:t>】</a:t>
            </a:r>
            <a:br>
              <a:rPr kumimoji="1" lang="en-US" altLang="ja-JP" sz="2000" dirty="0"/>
            </a:br>
            <a:r>
              <a:rPr kumimoji="1" lang="ja-JP" altLang="en-US" sz="2000" dirty="0"/>
              <a:t>（担当：清水憲彦）</a:t>
            </a:r>
            <a:br>
              <a:rPr kumimoji="1" lang="en-US" altLang="ja-JP" sz="2000" dirty="0"/>
            </a:br>
            <a:br>
              <a:rPr kumimoji="1" lang="en-US" altLang="ja-JP" sz="2000" dirty="0"/>
            </a:br>
            <a:r>
              <a:rPr kumimoji="1" lang="ja-JP" altLang="en-US" sz="2400" dirty="0">
                <a:latin typeface="+mj-ea"/>
              </a:rPr>
              <a:t>「</a:t>
            </a:r>
            <a:r>
              <a:rPr kumimoji="1" lang="ja-JP" altLang="en-US" sz="2400" dirty="0"/>
              <a:t>課題レポート➁」提出方法について</a:t>
            </a:r>
            <a:endParaRPr kumimoji="1" lang="ja-JP" altLang="en-US" sz="2000" dirty="0"/>
          </a:p>
        </p:txBody>
      </p:sp>
      <p:sp>
        <p:nvSpPr>
          <p:cNvPr id="3" name="コンテンツ プレースホルダー 2">
            <a:extLst>
              <a:ext uri="{FF2B5EF4-FFF2-40B4-BE49-F238E27FC236}">
                <a16:creationId xmlns:a16="http://schemas.microsoft.com/office/drawing/2014/main" id="{C5A4BFDB-07BF-45DA-B24A-6D6A3882BB4B}"/>
              </a:ext>
            </a:extLst>
          </p:cNvPr>
          <p:cNvSpPr>
            <a:spLocks noGrp="1"/>
          </p:cNvSpPr>
          <p:nvPr>
            <p:ph idx="1"/>
          </p:nvPr>
        </p:nvSpPr>
        <p:spPr>
          <a:xfrm>
            <a:off x="80682" y="2288704"/>
            <a:ext cx="6520572" cy="7344816"/>
          </a:xfrm>
        </p:spPr>
        <p:txBody>
          <a:bodyPr>
            <a:normAutofit fontScale="92500" lnSpcReduction="10000"/>
          </a:bodyPr>
          <a:lstStyle/>
          <a:p>
            <a:r>
              <a:rPr kumimoji="1" lang="ja-JP" altLang="en-US" sz="2000" dirty="0"/>
              <a:t>添付の「課題レポート</a:t>
            </a:r>
            <a:r>
              <a:rPr lang="ja-JP" altLang="en-US" sz="2000" dirty="0"/>
              <a:t>➁</a:t>
            </a:r>
            <a:r>
              <a:rPr kumimoji="1" lang="ja-JP" altLang="en-US" sz="2000" dirty="0"/>
              <a:t>」の用紙に、必要事項と「設問１・２」について各自記入し、メールに添付して提出して下さい。</a:t>
            </a:r>
            <a:endParaRPr kumimoji="1" lang="en-US" altLang="ja-JP" sz="2000" dirty="0"/>
          </a:p>
          <a:p>
            <a:endParaRPr lang="en-US" altLang="ja-JP" sz="2000" dirty="0"/>
          </a:p>
          <a:p>
            <a:r>
              <a:rPr lang="ja-JP" altLang="en-US" sz="2000" b="1" u="sng" dirty="0"/>
              <a:t>メールの件名</a:t>
            </a:r>
            <a:r>
              <a:rPr lang="ja-JP" altLang="en-US" sz="2000" dirty="0"/>
              <a:t>は　</a:t>
            </a:r>
            <a:r>
              <a:rPr lang="ja-JP" altLang="en-US" sz="2000" b="1" u="sng" dirty="0"/>
              <a:t>「学籍番号・氏名、課題レポート➁」</a:t>
            </a:r>
            <a:endParaRPr lang="en-US" altLang="ja-JP" sz="2000" b="1" u="sng" dirty="0"/>
          </a:p>
          <a:p>
            <a:pPr marL="0" indent="0">
              <a:buNone/>
            </a:pPr>
            <a:r>
              <a:rPr kumimoji="1" lang="ja-JP" altLang="en-US" sz="2000" dirty="0"/>
              <a:t>　　と記入、</a:t>
            </a:r>
            <a:endParaRPr kumimoji="1" lang="en-US" altLang="ja-JP" sz="2000" dirty="0"/>
          </a:p>
          <a:p>
            <a:pPr marL="0" indent="0">
              <a:buNone/>
            </a:pPr>
            <a:r>
              <a:rPr kumimoji="1" lang="ja-JP" altLang="en-US" sz="2000" dirty="0"/>
              <a:t>　　</a:t>
            </a:r>
            <a:r>
              <a:rPr kumimoji="1" lang="ja-JP" altLang="en-US" sz="2000" b="1" u="sng" dirty="0"/>
              <a:t>添付ファイル名</a:t>
            </a:r>
            <a:r>
              <a:rPr kumimoji="1" lang="ja-JP" altLang="en-US" sz="2000" dirty="0"/>
              <a:t>も同じく　</a:t>
            </a:r>
            <a:r>
              <a:rPr kumimoji="1" lang="ja-JP" altLang="en-US" sz="2000" b="1" u="sng" dirty="0"/>
              <a:t>「学籍番号・氏名、課題レポート➁」</a:t>
            </a:r>
            <a:endParaRPr lang="en-US" altLang="ja-JP" sz="2000" b="1" u="sng" dirty="0"/>
          </a:p>
          <a:p>
            <a:pPr marL="0" indent="0">
              <a:buNone/>
            </a:pPr>
            <a:r>
              <a:rPr kumimoji="1" lang="ja-JP" altLang="en-US" sz="2000" dirty="0"/>
              <a:t>　　としてください。</a:t>
            </a:r>
            <a:endParaRPr kumimoji="1" lang="en-US" altLang="ja-JP" sz="2000" dirty="0"/>
          </a:p>
          <a:p>
            <a:endParaRPr kumimoji="1" lang="en-US" altLang="ja-JP" sz="2000" dirty="0"/>
          </a:p>
          <a:p>
            <a:r>
              <a:rPr lang="ja-JP" altLang="en-US" sz="2000" dirty="0"/>
              <a:t>設問に対する記入フォントサイズは「１１以上」を設定　して下さい。</a:t>
            </a:r>
            <a:endParaRPr lang="en-US" altLang="ja-JP" sz="2000" dirty="0"/>
          </a:p>
          <a:p>
            <a:endParaRPr kumimoji="1" lang="en-US" altLang="ja-JP" sz="2000" dirty="0"/>
          </a:p>
          <a:p>
            <a:r>
              <a:rPr kumimoji="1" lang="ja-JP" altLang="en-US" sz="2000" dirty="0"/>
              <a:t>提出締切：　２０２</a:t>
            </a:r>
            <a:r>
              <a:rPr lang="ja-JP" altLang="en-US" sz="2000" dirty="0"/>
              <a:t>６</a:t>
            </a:r>
            <a:r>
              <a:rPr kumimoji="1" lang="ja-JP" altLang="en-US" sz="2000" dirty="0"/>
              <a:t>年５月２０日（水）２３時５９分まで</a:t>
            </a:r>
            <a:endParaRPr kumimoji="1" lang="en-US" altLang="ja-JP" sz="2000" dirty="0"/>
          </a:p>
          <a:p>
            <a:endParaRPr lang="en-US" altLang="ja-JP" sz="20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1" lang="ja-JP" altLang="en-US"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提出方法：下記メールアドレス宛に、</a:t>
            </a:r>
            <a:r>
              <a:rPr kumimoji="1" lang="ja-JP" altLang="en-US" sz="21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パワーポイント</a:t>
            </a:r>
            <a:r>
              <a:rPr kumimoji="1" lang="ja-JP" altLang="en-US"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もしくは</a:t>
            </a:r>
            <a:r>
              <a:rPr kumimoji="1" lang="ja-JP" altLang="en-US" sz="21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ＰＤＦ</a:t>
            </a:r>
            <a:r>
              <a:rPr kumimoji="1" lang="ja-JP" altLang="en-US"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で添付して提出　して下さい。</a:t>
            </a:r>
            <a:endParaRPr kumimoji="1" lang="en-US" altLang="ja-JP"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（手書き回答のＰＤＦやメール内に必要項目を記入でも　</a:t>
            </a:r>
            <a:endParaRPr kumimoji="1" lang="en-US" altLang="ja-JP"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可です。この場合もメール件名・添付ファイル名は上記</a:t>
            </a:r>
            <a:endParaRPr kumimoji="1" lang="en-US" altLang="ja-JP"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を参照ください）</a:t>
            </a:r>
            <a:endParaRPr kumimoji="1" lang="en-US" altLang="ja-JP" sz="2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endParaRPr lang="en-US" altLang="ja-JP" sz="2000" dirty="0"/>
          </a:p>
          <a:p>
            <a:r>
              <a:rPr kumimoji="1" lang="ja-JP" altLang="en-US" sz="2000" dirty="0"/>
              <a:t>宛先：　</a:t>
            </a:r>
            <a:r>
              <a:rPr kumimoji="1" lang="en-US" altLang="ja-JP" sz="2000" dirty="0"/>
              <a:t>sp-info2303@mbr.nifty.com </a:t>
            </a:r>
          </a:p>
          <a:p>
            <a:pPr marL="0" indent="0">
              <a:buNone/>
            </a:pPr>
            <a:endParaRPr lang="en-US" altLang="ja-JP" sz="2000" dirty="0"/>
          </a:p>
          <a:p>
            <a:r>
              <a:rPr kumimoji="1" lang="ja-JP" altLang="en-US" sz="2000" dirty="0"/>
              <a:t>記入上で不明な点があれば、上記メールアドレス宛にご連絡下さい。</a:t>
            </a:r>
          </a:p>
        </p:txBody>
      </p:sp>
    </p:spTree>
    <p:extLst>
      <p:ext uri="{BB962C8B-B14F-4D97-AF65-F5344CB8AC3E}">
        <p14:creationId xmlns:p14="http://schemas.microsoft.com/office/powerpoint/2010/main" val="4082126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4624" y="47164"/>
            <a:ext cx="4248472" cy="338554"/>
          </a:xfrm>
          <a:prstGeom prst="rect">
            <a:avLst/>
          </a:prstGeom>
          <a:noFill/>
        </p:spPr>
        <p:txBody>
          <a:bodyPr wrap="square" rtlCol="0">
            <a:spAutoFit/>
          </a:bodyPr>
          <a:lstStyle/>
          <a:p>
            <a:r>
              <a:rPr lang="ja-JP" altLang="en-US" sz="1600" dirty="0">
                <a:latin typeface="HGP創英角ｺﾞｼｯｸUB" pitchFamily="50" charset="-128"/>
                <a:ea typeface="HGP創英角ｺﾞｼｯｸUB" pitchFamily="50" charset="-128"/>
              </a:rPr>
              <a:t>情報分析・リスク評価論</a:t>
            </a:r>
            <a:r>
              <a:rPr lang="en-US" altLang="ja-JP" sz="1600" dirty="0">
                <a:latin typeface="HGP創英角ｺﾞｼｯｸUB" pitchFamily="50" charset="-128"/>
                <a:ea typeface="HGP創英角ｺﾞｼｯｸUB" pitchFamily="50" charset="-128"/>
              </a:rPr>
              <a:t>(2026)</a:t>
            </a:r>
            <a:r>
              <a:rPr lang="ja-JP" altLang="en-US" sz="1600" dirty="0">
                <a:latin typeface="HGP創英角ｺﾞｼｯｸUB" pitchFamily="50" charset="-128"/>
                <a:ea typeface="HGP創英角ｺﾞｼｯｸUB" pitchFamily="50" charset="-128"/>
              </a:rPr>
              <a:t>課題レポート②</a:t>
            </a:r>
            <a:endParaRPr kumimoji="1" lang="ja-JP" altLang="en-US" sz="1600" dirty="0">
              <a:latin typeface="HGP創英角ｺﾞｼｯｸUB" pitchFamily="50" charset="-128"/>
              <a:ea typeface="HGP創英角ｺﾞｼｯｸUB"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998963704"/>
              </p:ext>
            </p:extLst>
          </p:nvPr>
        </p:nvGraphicFramePr>
        <p:xfrm>
          <a:off x="4293096" y="56456"/>
          <a:ext cx="2520280" cy="370840"/>
        </p:xfrm>
        <a:graphic>
          <a:graphicData uri="http://schemas.openxmlformats.org/drawingml/2006/table">
            <a:tbl>
              <a:tblPr>
                <a:tableStyleId>{5C22544A-7EE6-4342-B048-85BDC9FD1C3A}</a:tableStyleId>
              </a:tblPr>
              <a:tblGrid>
                <a:gridCol w="864096">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tblGrid>
              <a:tr h="370840">
                <a:tc>
                  <a:txBody>
                    <a:bodyPr/>
                    <a:lstStyle/>
                    <a:p>
                      <a:pPr algn="ctr"/>
                      <a:r>
                        <a:rPr kumimoji="1" lang="ja-JP" altLang="en-US" sz="1200" dirty="0">
                          <a:solidFill>
                            <a:schemeClr val="tx1"/>
                          </a:solidFill>
                        </a:rPr>
                        <a:t>提出締切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a:r>
                        <a:rPr kumimoji="1" lang="ja-JP" altLang="en-US" sz="1200" dirty="0">
                          <a:solidFill>
                            <a:schemeClr val="tx1"/>
                          </a:solidFill>
                        </a:rPr>
                        <a:t>　　５月　２０日　（水）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450691429"/>
              </p:ext>
            </p:extLst>
          </p:nvPr>
        </p:nvGraphicFramePr>
        <p:xfrm>
          <a:off x="116632" y="488504"/>
          <a:ext cx="3024332" cy="610624"/>
        </p:xfrm>
        <a:graphic>
          <a:graphicData uri="http://schemas.openxmlformats.org/drawingml/2006/table">
            <a:tbl>
              <a:tblPr>
                <a:tableStyleId>{5C22544A-7EE6-4342-B048-85BDC9FD1C3A}</a:tableStyleId>
              </a:tblPr>
              <a:tblGrid>
                <a:gridCol w="770908">
                  <a:extLst>
                    <a:ext uri="{9D8B030D-6E8A-4147-A177-3AD203B41FA5}">
                      <a16:colId xmlns:a16="http://schemas.microsoft.com/office/drawing/2014/main" val="20000"/>
                    </a:ext>
                  </a:extLst>
                </a:gridCol>
                <a:gridCol w="281678">
                  <a:extLst>
                    <a:ext uri="{9D8B030D-6E8A-4147-A177-3AD203B41FA5}">
                      <a16:colId xmlns:a16="http://schemas.microsoft.com/office/drawing/2014/main" val="20001"/>
                    </a:ext>
                  </a:extLst>
                </a:gridCol>
                <a:gridCol w="281678">
                  <a:extLst>
                    <a:ext uri="{9D8B030D-6E8A-4147-A177-3AD203B41FA5}">
                      <a16:colId xmlns:a16="http://schemas.microsoft.com/office/drawing/2014/main" val="20002"/>
                    </a:ext>
                  </a:extLst>
                </a:gridCol>
                <a:gridCol w="281678">
                  <a:extLst>
                    <a:ext uri="{9D8B030D-6E8A-4147-A177-3AD203B41FA5}">
                      <a16:colId xmlns:a16="http://schemas.microsoft.com/office/drawing/2014/main" val="20003"/>
                    </a:ext>
                  </a:extLst>
                </a:gridCol>
                <a:gridCol w="281678">
                  <a:extLst>
                    <a:ext uri="{9D8B030D-6E8A-4147-A177-3AD203B41FA5}">
                      <a16:colId xmlns:a16="http://schemas.microsoft.com/office/drawing/2014/main" val="20004"/>
                    </a:ext>
                  </a:extLst>
                </a:gridCol>
                <a:gridCol w="281678">
                  <a:extLst>
                    <a:ext uri="{9D8B030D-6E8A-4147-A177-3AD203B41FA5}">
                      <a16:colId xmlns:a16="http://schemas.microsoft.com/office/drawing/2014/main" val="20005"/>
                    </a:ext>
                  </a:extLst>
                </a:gridCol>
                <a:gridCol w="281678">
                  <a:extLst>
                    <a:ext uri="{9D8B030D-6E8A-4147-A177-3AD203B41FA5}">
                      <a16:colId xmlns:a16="http://schemas.microsoft.com/office/drawing/2014/main" val="20006"/>
                    </a:ext>
                  </a:extLst>
                </a:gridCol>
                <a:gridCol w="281678">
                  <a:extLst>
                    <a:ext uri="{9D8B030D-6E8A-4147-A177-3AD203B41FA5}">
                      <a16:colId xmlns:a16="http://schemas.microsoft.com/office/drawing/2014/main" val="20007"/>
                    </a:ext>
                  </a:extLst>
                </a:gridCol>
                <a:gridCol w="281678">
                  <a:extLst>
                    <a:ext uri="{9D8B030D-6E8A-4147-A177-3AD203B41FA5}">
                      <a16:colId xmlns:a16="http://schemas.microsoft.com/office/drawing/2014/main" val="20008"/>
                    </a:ext>
                  </a:extLst>
                </a:gridCol>
              </a:tblGrid>
              <a:tr h="610624">
                <a:tc>
                  <a:txBody>
                    <a:bodyPr/>
                    <a:lstStyle/>
                    <a:p>
                      <a:pPr algn="ctr"/>
                      <a:r>
                        <a:rPr kumimoji="1" lang="ja-JP" altLang="en-US" sz="1100" dirty="0">
                          <a:solidFill>
                            <a:schemeClr val="tx1"/>
                          </a:solidFill>
                        </a:rPr>
                        <a:t>学籍</a:t>
                      </a:r>
                      <a:endParaRPr kumimoji="1" lang="en-US" altLang="ja-JP" sz="1100" dirty="0">
                        <a:solidFill>
                          <a:schemeClr val="tx1"/>
                        </a:solidFill>
                      </a:endParaRPr>
                    </a:p>
                    <a:p>
                      <a:pPr algn="ctr"/>
                      <a:r>
                        <a:rPr kumimoji="1" lang="ja-JP" altLang="en-US" sz="1100" dirty="0">
                          <a:solidFill>
                            <a:schemeClr val="tx1"/>
                          </a:solidFill>
                        </a:rPr>
                        <a:t>番号</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kumimoji="1" lang="ja-JP" altLang="en-US" sz="12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kumimoji="1" lang="ja-JP" altLang="en-US" sz="12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endParaRPr kumimoji="1" lang="ja-JP" altLang="en-US" sz="1200" dirty="0">
                        <a:solidFill>
                          <a:schemeClr val="tx1"/>
                        </a:solidFill>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3902202512"/>
              </p:ext>
            </p:extLst>
          </p:nvPr>
        </p:nvGraphicFramePr>
        <p:xfrm>
          <a:off x="3212976" y="488504"/>
          <a:ext cx="3573016" cy="610625"/>
        </p:xfrm>
        <a:graphic>
          <a:graphicData uri="http://schemas.openxmlformats.org/drawingml/2006/table">
            <a:tbl>
              <a:tblPr>
                <a:tableStyleId>{5C22544A-7EE6-4342-B048-85BDC9FD1C3A}</a:tableStyleId>
              </a:tblPr>
              <a:tblGrid>
                <a:gridCol w="829846">
                  <a:extLst>
                    <a:ext uri="{9D8B030D-6E8A-4147-A177-3AD203B41FA5}">
                      <a16:colId xmlns:a16="http://schemas.microsoft.com/office/drawing/2014/main" val="20000"/>
                    </a:ext>
                  </a:extLst>
                </a:gridCol>
                <a:gridCol w="2743170">
                  <a:extLst>
                    <a:ext uri="{9D8B030D-6E8A-4147-A177-3AD203B41FA5}">
                      <a16:colId xmlns:a16="http://schemas.microsoft.com/office/drawing/2014/main" val="20001"/>
                    </a:ext>
                  </a:extLst>
                </a:gridCol>
              </a:tblGrid>
              <a:tr h="178799">
                <a:tc>
                  <a:txBody>
                    <a:bodyPr/>
                    <a:lstStyle/>
                    <a:p>
                      <a:pPr algn="ctr"/>
                      <a:r>
                        <a:rPr lang="ja-JP" altLang="en-US" sz="800" dirty="0"/>
                        <a:t>フリガナ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endParaRPr lang="ja-JP" altLang="en-US" sz="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97265">
                <a:tc>
                  <a:txBody>
                    <a:bodyPr/>
                    <a:lstStyle/>
                    <a:p>
                      <a:pPr algn="ctr"/>
                      <a:r>
                        <a:rPr lang="ja-JP" altLang="en-US" sz="1200" dirty="0"/>
                        <a:t>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endParaRPr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1033909766"/>
              </p:ext>
            </p:extLst>
          </p:nvPr>
        </p:nvGraphicFramePr>
        <p:xfrm>
          <a:off x="116632" y="1208585"/>
          <a:ext cx="6669360" cy="4270492"/>
        </p:xfrm>
        <a:graphic>
          <a:graphicData uri="http://schemas.openxmlformats.org/drawingml/2006/table">
            <a:tbl>
              <a:tblPr>
                <a:tableStyleId>{5C22544A-7EE6-4342-B048-85BDC9FD1C3A}</a:tableStyleId>
              </a:tblPr>
              <a:tblGrid>
                <a:gridCol w="648072">
                  <a:extLst>
                    <a:ext uri="{9D8B030D-6E8A-4147-A177-3AD203B41FA5}">
                      <a16:colId xmlns:a16="http://schemas.microsoft.com/office/drawing/2014/main" val="20000"/>
                    </a:ext>
                  </a:extLst>
                </a:gridCol>
                <a:gridCol w="6021288">
                  <a:extLst>
                    <a:ext uri="{9D8B030D-6E8A-4147-A177-3AD203B41FA5}">
                      <a16:colId xmlns:a16="http://schemas.microsoft.com/office/drawing/2014/main" val="20001"/>
                    </a:ext>
                  </a:extLst>
                </a:gridCol>
              </a:tblGrid>
              <a:tr h="1222644">
                <a:tc>
                  <a:txBody>
                    <a:bodyPr/>
                    <a:lstStyle/>
                    <a:p>
                      <a:pPr algn="ctr"/>
                      <a:r>
                        <a:rPr kumimoji="1" lang="ja-JP" altLang="en-US" sz="1200" dirty="0"/>
                        <a:t>設問１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kumimoji="1" lang="ja-JP" altLang="en-US" sz="1200" dirty="0"/>
                        <a:t>大都市近郊にある自治体で、人口減少の対策として子育て世代が流入してくれるよう「子育てしやすい街づくり」を目指すことになった。それで自治体としてどのような施策を提供すれば効果的かを考えるため、基本調査を行うことになった。もしあなたがこの調査の担当者なら「誰に対して」「どのような」調査を行うのが適切だと考えますか。適切な調査方法について授業の中で説明した「地下街の市場調査」の事例を参考にして述べなさい。　（何のために、誰に対して、どのような調査を行くか、また組み合わせるか）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047848">
                <a:tc gridSpan="2">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1"/>
                  </a:ext>
                </a:extLst>
              </a:tr>
            </a:tbl>
          </a:graphicData>
        </a:graphic>
      </p:graphicFrame>
      <p:graphicFrame>
        <p:nvGraphicFramePr>
          <p:cNvPr id="7" name="表 6">
            <a:extLst>
              <a:ext uri="{FF2B5EF4-FFF2-40B4-BE49-F238E27FC236}">
                <a16:creationId xmlns:a16="http://schemas.microsoft.com/office/drawing/2014/main" id="{9F4C955E-2337-4DFF-9B0D-983FA6A0AA1A}"/>
              </a:ext>
            </a:extLst>
          </p:cNvPr>
          <p:cNvGraphicFramePr>
            <a:graphicFrameLocks noGrp="1"/>
          </p:cNvGraphicFramePr>
          <p:nvPr>
            <p:extLst>
              <p:ext uri="{D42A27DB-BD31-4B8C-83A1-F6EECF244321}">
                <p14:modId xmlns:p14="http://schemas.microsoft.com/office/powerpoint/2010/main" val="120203971"/>
              </p:ext>
            </p:extLst>
          </p:nvPr>
        </p:nvGraphicFramePr>
        <p:xfrm>
          <a:off x="116632" y="5601072"/>
          <a:ext cx="6669360" cy="4270492"/>
        </p:xfrm>
        <a:graphic>
          <a:graphicData uri="http://schemas.openxmlformats.org/drawingml/2006/table">
            <a:tbl>
              <a:tblPr>
                <a:tableStyleId>{5C22544A-7EE6-4342-B048-85BDC9FD1C3A}</a:tableStyleId>
              </a:tblPr>
              <a:tblGrid>
                <a:gridCol w="648072">
                  <a:extLst>
                    <a:ext uri="{9D8B030D-6E8A-4147-A177-3AD203B41FA5}">
                      <a16:colId xmlns:a16="http://schemas.microsoft.com/office/drawing/2014/main" val="20000"/>
                    </a:ext>
                  </a:extLst>
                </a:gridCol>
                <a:gridCol w="6021288">
                  <a:extLst>
                    <a:ext uri="{9D8B030D-6E8A-4147-A177-3AD203B41FA5}">
                      <a16:colId xmlns:a16="http://schemas.microsoft.com/office/drawing/2014/main" val="20001"/>
                    </a:ext>
                  </a:extLst>
                </a:gridCol>
              </a:tblGrid>
              <a:tr h="800939">
                <a:tc>
                  <a:txBody>
                    <a:bodyPr/>
                    <a:lstStyle/>
                    <a:p>
                      <a:pPr algn="ctr"/>
                      <a:r>
                        <a:rPr kumimoji="1" lang="ja-JP" altLang="en-US" sz="1200" dirty="0"/>
                        <a:t>設問２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kumimoji="1" lang="ja-JP" altLang="en-US" sz="1200" dirty="0"/>
                        <a:t>商業施設において、</a:t>
                      </a:r>
                      <a:r>
                        <a:rPr kumimoji="1" lang="ja-JP" altLang="en-US" sz="1200" b="1" dirty="0"/>
                        <a:t>商品情報</a:t>
                      </a:r>
                      <a:r>
                        <a:rPr kumimoji="1" lang="ja-JP" altLang="en-US" sz="1200" dirty="0"/>
                        <a:t>（いつ、何処で、何が売れたか）と</a:t>
                      </a:r>
                      <a:r>
                        <a:rPr kumimoji="1" lang="ja-JP" altLang="en-US" sz="1200" b="1" dirty="0"/>
                        <a:t>顧客情報</a:t>
                      </a:r>
                      <a:r>
                        <a:rPr kumimoji="1" lang="ja-JP" altLang="en-US" sz="1200" dirty="0"/>
                        <a:t>（誰が、いつ、何を買ったか）を組み合わせて活用するといろいろなことが把握できると言われています。　　　商品情報と顧客情報を組み合わせると、どのようなことが読み取れると考えますか。またどのように活用すれば良いか、具体的な例を上げて説明しなさい。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447532">
                <a:tc gridSpan="2">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449</Words>
  <Application>Microsoft Office PowerPoint</Application>
  <PresentationFormat>A4 210 x 297 mm</PresentationFormat>
  <Paragraphs>31</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HGP創英角ｺﾞｼｯｸUB</vt:lpstr>
      <vt:lpstr>Arial</vt:lpstr>
      <vt:lpstr>Calibri</vt:lpstr>
      <vt:lpstr>Office テーマ</vt:lpstr>
      <vt:lpstr>　　　　　　　　　　　　　　　　　　　　　　　　　　2026．05．14．  【情報分析・リスク評価論】 （担当：清水憲彦）  「課題レポート➁」提出方法について</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sem</dc:creator>
  <cp:lastModifiedBy>憲彦 清水</cp:lastModifiedBy>
  <cp:revision>41</cp:revision>
  <cp:lastPrinted>2018-05-17T10:56:34Z</cp:lastPrinted>
  <dcterms:created xsi:type="dcterms:W3CDTF">2010-09-22T02:17:55Z</dcterms:created>
  <dcterms:modified xsi:type="dcterms:W3CDTF">2026-05-10T02:22:51Z</dcterms:modified>
</cp:coreProperties>
</file>