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674" y="7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憲彦 清水" userId="e5a0eaaae17e3566" providerId="LiveId" clId="{2E145F92-CB0B-4FE4-9483-58D98DDC8D7B}"/>
    <pc:docChg chg="modSld">
      <pc:chgData name="憲彦 清水" userId="e5a0eaaae17e3566" providerId="LiveId" clId="{2E145F92-CB0B-4FE4-9483-58D98DDC8D7B}" dt="2026-05-17T23:45:44.735" v="259" actId="14100"/>
      <pc:docMkLst>
        <pc:docMk/>
      </pc:docMkLst>
      <pc:sldChg chg="modSp mod">
        <pc:chgData name="憲彦 清水" userId="e5a0eaaae17e3566" providerId="LiveId" clId="{2E145F92-CB0B-4FE4-9483-58D98DDC8D7B}" dt="2026-05-17T23:45:44.735" v="259" actId="14100"/>
        <pc:sldMkLst>
          <pc:docMk/>
          <pc:sldMk cId="0" sldId="256"/>
        </pc:sldMkLst>
        <pc:spChg chg="mod">
          <ac:chgData name="憲彦 清水" userId="e5a0eaaae17e3566" providerId="LiveId" clId="{2E145F92-CB0B-4FE4-9483-58D98DDC8D7B}" dt="2026-05-17T23:37:05.019" v="6" actId="20577"/>
          <ac:spMkLst>
            <pc:docMk/>
            <pc:sldMk cId="0" sldId="256"/>
            <ac:spMk id="4" creationId="{00000000-0000-0000-0000-000000000000}"/>
          </ac:spMkLst>
        </pc:spChg>
        <pc:graphicFrameChg chg="modGraphic">
          <ac:chgData name="憲彦 清水" userId="e5a0eaaae17e3566" providerId="LiveId" clId="{2E145F92-CB0B-4FE4-9483-58D98DDC8D7B}" dt="2026-05-17T23:37:12.815" v="8" actId="20577"/>
          <ac:graphicFrameMkLst>
            <pc:docMk/>
            <pc:sldMk cId="0" sldId="256"/>
            <ac:graphicFrameMk id="6" creationId="{00000000-0000-0000-0000-000000000000}"/>
          </ac:graphicFrameMkLst>
        </pc:graphicFrameChg>
        <pc:graphicFrameChg chg="modGraphic">
          <ac:chgData name="憲彦 清水" userId="e5a0eaaae17e3566" providerId="LiveId" clId="{2E145F92-CB0B-4FE4-9483-58D98DDC8D7B}" dt="2026-05-17T23:45:44.735" v="259" actId="14100"/>
          <ac:graphicFrameMkLst>
            <pc:docMk/>
            <pc:sldMk cId="0" sldId="256"/>
            <ac:graphicFrameMk id="12" creationId="{00000000-0000-0000-0000-000000000000}"/>
          </ac:graphicFrameMkLst>
        </pc:graphicFrameChg>
      </pc:sldChg>
      <pc:sldChg chg="modSp mod">
        <pc:chgData name="憲彦 清水" userId="e5a0eaaae17e3566" providerId="LiveId" clId="{2E145F92-CB0B-4FE4-9483-58D98DDC8D7B}" dt="2026-05-17T23:36:53.800" v="5" actId="20577"/>
        <pc:sldMkLst>
          <pc:docMk/>
          <pc:sldMk cId="3011114700" sldId="257"/>
        </pc:sldMkLst>
        <pc:spChg chg="mod">
          <ac:chgData name="憲彦 清水" userId="e5a0eaaae17e3566" providerId="LiveId" clId="{2E145F92-CB0B-4FE4-9483-58D98DDC8D7B}" dt="2026-05-17T23:36:24.355" v="1" actId="20577"/>
          <ac:spMkLst>
            <pc:docMk/>
            <pc:sldMk cId="3011114700" sldId="257"/>
            <ac:spMk id="2" creationId="{999B08AC-58A0-48DD-AC33-59AC80C8E62D}"/>
          </ac:spMkLst>
        </pc:spChg>
        <pc:spChg chg="mod">
          <ac:chgData name="憲彦 清水" userId="e5a0eaaae17e3566" providerId="LiveId" clId="{2E145F92-CB0B-4FE4-9483-58D98DDC8D7B}" dt="2026-05-17T23:36:53.800" v="5" actId="20577"/>
          <ac:spMkLst>
            <pc:docMk/>
            <pc:sldMk cId="3011114700" sldId="257"/>
            <ac:spMk id="3" creationId="{C5A4BFDB-07BF-45DA-B24A-6D6A3882BB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30478E-A5DF-4C4F-A077-8177AA0A5C41}" type="datetimeFigureOut">
              <a:rPr kumimoji="1" lang="ja-JP" altLang="en-US" smtClean="0"/>
              <a:t>2026/5/18</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70276-18D7-4062-8D2B-CA05EB9DDAC5}" type="slidenum">
              <a:rPr kumimoji="1" lang="ja-JP" altLang="en-US" smtClean="0"/>
              <a:t>‹#›</a:t>
            </a:fld>
            <a:endParaRPr kumimoji="1" lang="ja-JP" altLang="en-US"/>
          </a:p>
        </p:txBody>
      </p:sp>
    </p:spTree>
    <p:extLst>
      <p:ext uri="{BB962C8B-B14F-4D97-AF65-F5344CB8AC3E}">
        <p14:creationId xmlns:p14="http://schemas.microsoft.com/office/powerpoint/2010/main" val="35371442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C70276-18D7-4062-8D2B-CA05EB9DDAC5}" type="slidenum">
              <a:rPr kumimoji="1" lang="ja-JP" altLang="en-US" smtClean="0"/>
              <a:t>2</a:t>
            </a:fld>
            <a:endParaRPr kumimoji="1" lang="ja-JP" altLang="en-US"/>
          </a:p>
        </p:txBody>
      </p:sp>
    </p:spTree>
    <p:extLst>
      <p:ext uri="{BB962C8B-B14F-4D97-AF65-F5344CB8AC3E}">
        <p14:creationId xmlns:p14="http://schemas.microsoft.com/office/powerpoint/2010/main" val="247885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8781C00-4177-4D9E-B07E-72A8904DC00B}" type="datetimeFigureOut">
              <a:rPr kumimoji="1" lang="ja-JP" altLang="en-US" smtClean="0"/>
              <a:pPr/>
              <a:t>2026/5/18</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345660BE-9C7F-4823-8EB2-E7ACFF174DA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9B08AC-58A0-48DD-AC33-59AC80C8E62D}"/>
              </a:ext>
            </a:extLst>
          </p:cNvPr>
          <p:cNvSpPr>
            <a:spLocks noGrp="1"/>
          </p:cNvSpPr>
          <p:nvPr>
            <p:ph type="title"/>
          </p:nvPr>
        </p:nvSpPr>
        <p:spPr>
          <a:xfrm>
            <a:off x="342900" y="0"/>
            <a:ext cx="6172200" cy="2144688"/>
          </a:xfrm>
        </p:spPr>
        <p:txBody>
          <a:bodyPr>
            <a:normAutofit/>
          </a:bodyPr>
          <a:lstStyle/>
          <a:p>
            <a:r>
              <a:rPr kumimoji="1" lang="ja-JP" altLang="en-US" sz="2000" dirty="0"/>
              <a:t>　　　　　　　　　　　　　　　　　　　　　　　　　　</a:t>
            </a:r>
            <a:r>
              <a:rPr kumimoji="1" lang="en-US" altLang="ja-JP" sz="2000" dirty="0"/>
              <a:t>2026</a:t>
            </a:r>
            <a:r>
              <a:rPr kumimoji="1" lang="ja-JP" altLang="en-US" sz="2000" dirty="0"/>
              <a:t>．</a:t>
            </a:r>
            <a:r>
              <a:rPr kumimoji="1" lang="en-US" altLang="ja-JP" sz="2000" dirty="0"/>
              <a:t>05</a:t>
            </a:r>
            <a:r>
              <a:rPr kumimoji="1" lang="ja-JP" altLang="en-US" sz="2000" dirty="0"/>
              <a:t>．</a:t>
            </a:r>
            <a:r>
              <a:rPr kumimoji="1" lang="en-US" altLang="ja-JP" sz="2000" dirty="0"/>
              <a:t>28</a:t>
            </a:r>
            <a:r>
              <a:rPr kumimoji="1" lang="ja-JP" altLang="en-US" sz="2000" dirty="0"/>
              <a:t>．</a:t>
            </a:r>
            <a:br>
              <a:rPr kumimoji="1" lang="en-US" altLang="ja-JP" sz="2000" dirty="0"/>
            </a:br>
            <a:br>
              <a:rPr kumimoji="1" lang="en-US" altLang="ja-JP" sz="2000" dirty="0"/>
            </a:br>
            <a:r>
              <a:rPr kumimoji="1" lang="en-US" altLang="ja-JP" sz="2000" dirty="0"/>
              <a:t>【</a:t>
            </a:r>
            <a:r>
              <a:rPr kumimoji="1" lang="ja-JP" altLang="en-US" sz="2000" dirty="0"/>
              <a:t>情報分析・リスク評価論</a:t>
            </a:r>
            <a:r>
              <a:rPr kumimoji="1" lang="en-US" altLang="ja-JP" sz="2000" dirty="0"/>
              <a:t>】</a:t>
            </a:r>
            <a:br>
              <a:rPr kumimoji="1" lang="en-US" altLang="ja-JP" sz="2000" dirty="0"/>
            </a:br>
            <a:r>
              <a:rPr kumimoji="1" lang="ja-JP" altLang="en-US" sz="2000" dirty="0"/>
              <a:t>（担当：清水憲彦）</a:t>
            </a:r>
            <a:br>
              <a:rPr kumimoji="1" lang="en-US" altLang="ja-JP" sz="2000" dirty="0"/>
            </a:br>
            <a:br>
              <a:rPr kumimoji="1" lang="en-US" altLang="ja-JP" sz="2000" dirty="0"/>
            </a:br>
            <a:r>
              <a:rPr kumimoji="1" lang="ja-JP" altLang="en-US" sz="2000" dirty="0"/>
              <a:t>「</a:t>
            </a:r>
            <a:r>
              <a:rPr kumimoji="1" lang="ja-JP" altLang="en-US" sz="2400" dirty="0"/>
              <a:t>課題レポート③」提出方法について</a:t>
            </a:r>
            <a:endParaRPr kumimoji="1" lang="ja-JP" altLang="en-US" sz="2000" dirty="0"/>
          </a:p>
        </p:txBody>
      </p:sp>
      <p:sp>
        <p:nvSpPr>
          <p:cNvPr id="3" name="コンテンツ プレースホルダー 2">
            <a:extLst>
              <a:ext uri="{FF2B5EF4-FFF2-40B4-BE49-F238E27FC236}">
                <a16:creationId xmlns:a16="http://schemas.microsoft.com/office/drawing/2014/main" id="{C5A4BFDB-07BF-45DA-B24A-6D6A3882BB4B}"/>
              </a:ext>
            </a:extLst>
          </p:cNvPr>
          <p:cNvSpPr>
            <a:spLocks noGrp="1"/>
          </p:cNvSpPr>
          <p:nvPr>
            <p:ph idx="1"/>
          </p:nvPr>
        </p:nvSpPr>
        <p:spPr>
          <a:xfrm>
            <a:off x="337428" y="2648744"/>
            <a:ext cx="6172200" cy="7128792"/>
          </a:xfrm>
        </p:spPr>
        <p:txBody>
          <a:bodyPr>
            <a:normAutofit fontScale="92500" lnSpcReduction="20000"/>
          </a:bodyPr>
          <a:lstStyle/>
          <a:p>
            <a:r>
              <a:rPr kumimoji="1" lang="ja-JP" altLang="en-US" sz="2000" dirty="0"/>
              <a:t>添付の「課題レポート➂」の用紙に、必要事項と「設問１・２」について各自記入し、「自己</a:t>
            </a:r>
            <a:r>
              <a:rPr kumimoji="1" lang="en-US" altLang="ja-JP" sz="2000" dirty="0"/>
              <a:t>SWOT</a:t>
            </a:r>
            <a:r>
              <a:rPr kumimoji="1" lang="ja-JP" altLang="en-US" sz="2000" dirty="0"/>
              <a:t>分析シート」、「自己クロス</a:t>
            </a:r>
            <a:r>
              <a:rPr kumimoji="1" lang="en-US" altLang="ja-JP" sz="2000" dirty="0"/>
              <a:t>SWOT</a:t>
            </a:r>
            <a:r>
              <a:rPr kumimoji="1" lang="ja-JP" altLang="en-US" sz="2000" dirty="0"/>
              <a:t>分析シート」とともに、メールに添付して提出して下さい。</a:t>
            </a:r>
          </a:p>
          <a:p>
            <a:endParaRPr kumimoji="1" lang="ja-JP" altLang="en-US" sz="2000" dirty="0"/>
          </a:p>
          <a:p>
            <a:r>
              <a:rPr kumimoji="1" lang="ja-JP" altLang="en-US" sz="2000" dirty="0"/>
              <a:t>メールの件名は　</a:t>
            </a:r>
            <a:r>
              <a:rPr kumimoji="1" lang="ja-JP" altLang="en-US" sz="2000" b="1" dirty="0"/>
              <a:t>「</a:t>
            </a:r>
            <a:r>
              <a:rPr lang="ja-JP" altLang="en-US" sz="2000" b="1" dirty="0"/>
              <a:t>学籍番号・氏名、</a:t>
            </a:r>
            <a:r>
              <a:rPr kumimoji="1" lang="ja-JP" altLang="en-US" sz="2000" b="1" dirty="0"/>
              <a:t>課題レポート</a:t>
            </a:r>
            <a:r>
              <a:rPr lang="ja-JP" altLang="en-US" sz="2000" b="1" dirty="0"/>
              <a:t>➂</a:t>
            </a:r>
            <a:r>
              <a:rPr kumimoji="1" lang="ja-JP" altLang="en-US" sz="2000" b="1" dirty="0"/>
              <a:t>　」</a:t>
            </a:r>
          </a:p>
          <a:p>
            <a:pPr marL="0" indent="0">
              <a:buNone/>
            </a:pPr>
            <a:r>
              <a:rPr lang="ja-JP" altLang="en-US" sz="2000" dirty="0"/>
              <a:t>　　　</a:t>
            </a:r>
            <a:r>
              <a:rPr kumimoji="1" lang="ja-JP" altLang="en-US" sz="2000" dirty="0"/>
              <a:t>と記入、</a:t>
            </a:r>
            <a:endParaRPr kumimoji="1" lang="en-US" altLang="ja-JP" sz="2000" dirty="0"/>
          </a:p>
          <a:p>
            <a:pPr marL="0" indent="0">
              <a:buNone/>
            </a:pPr>
            <a:r>
              <a:rPr lang="ja-JP" altLang="en-US" sz="2000" dirty="0"/>
              <a:t>　　　</a:t>
            </a:r>
            <a:r>
              <a:rPr kumimoji="1" lang="ja-JP" altLang="en-US" sz="2000" dirty="0"/>
              <a:t>添付ファイル名は　</a:t>
            </a:r>
            <a:r>
              <a:rPr kumimoji="1" lang="ja-JP" altLang="en-US" sz="2000" b="1" dirty="0"/>
              <a:t>「学籍番号・氏名、課題レポート➂」</a:t>
            </a:r>
            <a:endParaRPr kumimoji="1" lang="en-US" altLang="ja-JP" sz="2000" b="1" dirty="0"/>
          </a:p>
          <a:p>
            <a:pPr marL="0" indent="0">
              <a:buNone/>
            </a:pPr>
            <a:r>
              <a:rPr lang="ja-JP" altLang="en-US" sz="2000" b="1" dirty="0"/>
              <a:t>　　　「学籍番号・氏名、自己</a:t>
            </a:r>
            <a:r>
              <a:rPr lang="en-US" altLang="ja-JP" sz="2000" b="1" dirty="0"/>
              <a:t>SWOT</a:t>
            </a:r>
            <a:r>
              <a:rPr lang="ja-JP" altLang="en-US" sz="2000" b="1" dirty="0"/>
              <a:t>分析シート」</a:t>
            </a:r>
            <a:endParaRPr kumimoji="1" lang="en-US" altLang="ja-JP" sz="2000" b="1" dirty="0"/>
          </a:p>
          <a:p>
            <a:pPr marL="0" indent="0">
              <a:buNone/>
            </a:pPr>
            <a:r>
              <a:rPr kumimoji="1" lang="ja-JP" altLang="en-US" sz="2000" dirty="0"/>
              <a:t>　　　としてください。</a:t>
            </a:r>
            <a:endParaRPr kumimoji="1" lang="en-US" altLang="ja-JP" sz="2000" dirty="0"/>
          </a:p>
          <a:p>
            <a:pPr marL="0" indent="0">
              <a:buNone/>
            </a:pPr>
            <a:endParaRPr kumimoji="1" lang="ja-JP" altLang="en-US" sz="2000" dirty="0"/>
          </a:p>
          <a:p>
            <a:r>
              <a:rPr lang="ja-JP" altLang="en-US" sz="2000" dirty="0"/>
              <a:t>設問に対する記入フォントサイズは「１１以上」を設定して下さい。</a:t>
            </a:r>
            <a:endParaRPr lang="en-US" altLang="ja-JP" sz="2000" dirty="0"/>
          </a:p>
          <a:p>
            <a:endParaRPr kumimoji="1" lang="en-US" altLang="ja-JP" sz="2000" dirty="0"/>
          </a:p>
          <a:p>
            <a:r>
              <a:rPr kumimoji="1" lang="ja-JP" altLang="en-US" sz="2000" dirty="0"/>
              <a:t>提出締切：２０２６年</a:t>
            </a:r>
            <a:r>
              <a:rPr kumimoji="1" lang="ja-JP" altLang="en-US" sz="2000" b="1" u="sng" dirty="0"/>
              <a:t>６月３日（水）　２３時５９分</a:t>
            </a:r>
            <a:r>
              <a:rPr kumimoji="1" lang="ja-JP" altLang="en-US" sz="2000" dirty="0"/>
              <a:t>　</a:t>
            </a:r>
            <a:r>
              <a:rPr kumimoji="1" lang="ja-JP" altLang="en-US" sz="2000" b="1" dirty="0"/>
              <a:t>まで</a:t>
            </a:r>
            <a:endParaRPr kumimoji="1" lang="en-US" altLang="ja-JP" sz="2000" b="1" dirty="0"/>
          </a:p>
          <a:p>
            <a:pPr marL="0" indent="0">
              <a:buNone/>
            </a:pPr>
            <a:endParaRPr lang="en-US" altLang="ja-JP" sz="2000" dirty="0"/>
          </a:p>
          <a:p>
            <a:r>
              <a:rPr kumimoji="1" lang="ja-JP" altLang="en-US" sz="2000" dirty="0"/>
              <a:t>提出方法：下記メールアドレス宛に、パワーポイントもしくはＰＤＦで添付</a:t>
            </a:r>
            <a:r>
              <a:rPr lang="ja-JP" altLang="en-US" sz="2000" dirty="0"/>
              <a:t>して提出　（手書き回答のＰＤＦ、メール内に必要項目記入でも可）</a:t>
            </a:r>
            <a:endParaRPr kumimoji="1" lang="en-US" altLang="ja-JP" sz="2000" dirty="0"/>
          </a:p>
          <a:p>
            <a:pPr marL="0" indent="0">
              <a:buNone/>
            </a:pPr>
            <a:endParaRPr lang="en-US" altLang="ja-JP" sz="2000" dirty="0"/>
          </a:p>
          <a:p>
            <a:r>
              <a:rPr kumimoji="1" lang="ja-JP" altLang="en-US" sz="2000" dirty="0"/>
              <a:t>宛先：　</a:t>
            </a:r>
            <a:r>
              <a:rPr kumimoji="1" lang="en-US" altLang="ja-JP" sz="2000" dirty="0"/>
              <a:t>sp-info2303@mbr.nifty.com </a:t>
            </a:r>
          </a:p>
          <a:p>
            <a:endParaRPr kumimoji="1" lang="en-US" altLang="ja-JP" sz="2000" dirty="0"/>
          </a:p>
          <a:p>
            <a:r>
              <a:rPr kumimoji="1" lang="ja-JP" altLang="en-US" sz="2000" dirty="0"/>
              <a:t>記入上で不明な点があれば、上記メールアドレス宛にご連絡下さい。</a:t>
            </a:r>
            <a:endParaRPr kumimoji="1" lang="en-US" altLang="ja-JP" sz="2000" dirty="0"/>
          </a:p>
          <a:p>
            <a:endParaRPr lang="en-US" altLang="ja-JP" sz="2000" dirty="0"/>
          </a:p>
          <a:p>
            <a:endParaRPr kumimoji="1" lang="ja-JP" altLang="en-US" sz="2000" dirty="0"/>
          </a:p>
        </p:txBody>
      </p:sp>
    </p:spTree>
    <p:extLst>
      <p:ext uri="{BB962C8B-B14F-4D97-AF65-F5344CB8AC3E}">
        <p14:creationId xmlns:p14="http://schemas.microsoft.com/office/powerpoint/2010/main" val="3011114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4624" y="47164"/>
            <a:ext cx="4320480" cy="338554"/>
          </a:xfrm>
          <a:prstGeom prst="rect">
            <a:avLst/>
          </a:prstGeom>
          <a:noFill/>
        </p:spPr>
        <p:txBody>
          <a:bodyPr wrap="square" rtlCol="0">
            <a:spAutoFit/>
          </a:bodyPr>
          <a:lstStyle/>
          <a:p>
            <a:r>
              <a:rPr lang="ja-JP" altLang="en-US" sz="1600" dirty="0">
                <a:latin typeface="HGP創英角ｺﾞｼｯｸUB" pitchFamily="50" charset="-128"/>
                <a:ea typeface="HGP創英角ｺﾞｼｯｸUB" pitchFamily="50" charset="-128"/>
              </a:rPr>
              <a:t>情報分析・リスク評価論</a:t>
            </a:r>
            <a:r>
              <a:rPr lang="en-US" altLang="ja-JP" sz="1600" dirty="0">
                <a:latin typeface="HGP創英角ｺﾞｼｯｸUB" pitchFamily="50" charset="-128"/>
                <a:ea typeface="HGP創英角ｺﾞｼｯｸUB" pitchFamily="50" charset="-128"/>
              </a:rPr>
              <a:t>(2026)</a:t>
            </a:r>
            <a:r>
              <a:rPr lang="ja-JP" altLang="en-US" sz="1600" dirty="0">
                <a:latin typeface="HGP創英角ｺﾞｼｯｸUB" pitchFamily="50" charset="-128"/>
                <a:ea typeface="HGP創英角ｺﾞｼｯｸUB" pitchFamily="50" charset="-128"/>
              </a:rPr>
              <a:t>課題レポート③</a:t>
            </a:r>
            <a:endParaRPr kumimoji="1" lang="ja-JP" altLang="en-US" sz="1600" dirty="0">
              <a:latin typeface="HGP創英角ｺﾞｼｯｸUB" pitchFamily="50" charset="-128"/>
              <a:ea typeface="HGP創英角ｺﾞｼｯｸUB"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792665900"/>
              </p:ext>
            </p:extLst>
          </p:nvPr>
        </p:nvGraphicFramePr>
        <p:xfrm>
          <a:off x="4293096" y="56456"/>
          <a:ext cx="2520280" cy="457200"/>
        </p:xfrm>
        <a:graphic>
          <a:graphicData uri="http://schemas.openxmlformats.org/drawingml/2006/table">
            <a:tbl>
              <a:tblPr>
                <a:tableStyleId>{5C22544A-7EE6-4342-B048-85BDC9FD1C3A}</a:tableStyleId>
              </a:tblPr>
              <a:tblGrid>
                <a:gridCol w="720080">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tblGrid>
              <a:tr h="370840">
                <a:tc>
                  <a:txBody>
                    <a:bodyPr/>
                    <a:lstStyle/>
                    <a:p>
                      <a:pPr algn="ctr"/>
                      <a:r>
                        <a:rPr kumimoji="1" lang="ja-JP" altLang="en-US" sz="1200" dirty="0">
                          <a:solidFill>
                            <a:schemeClr val="tx1"/>
                          </a:solidFill>
                        </a:rPr>
                        <a:t>提出</a:t>
                      </a:r>
                      <a:endParaRPr kumimoji="1" lang="en-US" altLang="ja-JP" sz="1200" dirty="0">
                        <a:solidFill>
                          <a:schemeClr val="tx1"/>
                        </a:solidFill>
                      </a:endParaRPr>
                    </a:p>
                    <a:p>
                      <a:pPr algn="ctr"/>
                      <a:r>
                        <a:rPr kumimoji="1" lang="ja-JP" altLang="en-US" sz="1200" dirty="0">
                          <a:solidFill>
                            <a:schemeClr val="tx1"/>
                          </a:solidFill>
                        </a:rPr>
                        <a:t>締切日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a:r>
                        <a:rPr kumimoji="1" lang="ja-JP" altLang="en-US" sz="1200" dirty="0">
                          <a:solidFill>
                            <a:schemeClr val="tx1"/>
                          </a:solidFill>
                        </a:rPr>
                        <a:t>　６　月　３　日　（　水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4037614986"/>
              </p:ext>
            </p:extLst>
          </p:nvPr>
        </p:nvGraphicFramePr>
        <p:xfrm>
          <a:off x="116632" y="657169"/>
          <a:ext cx="3024332" cy="426720"/>
        </p:xfrm>
        <a:graphic>
          <a:graphicData uri="http://schemas.openxmlformats.org/drawingml/2006/table">
            <a:tbl>
              <a:tblPr>
                <a:tableStyleId>{5C22544A-7EE6-4342-B048-85BDC9FD1C3A}</a:tableStyleId>
              </a:tblPr>
              <a:tblGrid>
                <a:gridCol w="770908">
                  <a:extLst>
                    <a:ext uri="{9D8B030D-6E8A-4147-A177-3AD203B41FA5}">
                      <a16:colId xmlns:a16="http://schemas.microsoft.com/office/drawing/2014/main" val="20000"/>
                    </a:ext>
                  </a:extLst>
                </a:gridCol>
                <a:gridCol w="281678">
                  <a:extLst>
                    <a:ext uri="{9D8B030D-6E8A-4147-A177-3AD203B41FA5}">
                      <a16:colId xmlns:a16="http://schemas.microsoft.com/office/drawing/2014/main" val="20001"/>
                    </a:ext>
                  </a:extLst>
                </a:gridCol>
                <a:gridCol w="281678">
                  <a:extLst>
                    <a:ext uri="{9D8B030D-6E8A-4147-A177-3AD203B41FA5}">
                      <a16:colId xmlns:a16="http://schemas.microsoft.com/office/drawing/2014/main" val="20002"/>
                    </a:ext>
                  </a:extLst>
                </a:gridCol>
                <a:gridCol w="281678">
                  <a:extLst>
                    <a:ext uri="{9D8B030D-6E8A-4147-A177-3AD203B41FA5}">
                      <a16:colId xmlns:a16="http://schemas.microsoft.com/office/drawing/2014/main" val="20003"/>
                    </a:ext>
                  </a:extLst>
                </a:gridCol>
                <a:gridCol w="281678">
                  <a:extLst>
                    <a:ext uri="{9D8B030D-6E8A-4147-A177-3AD203B41FA5}">
                      <a16:colId xmlns:a16="http://schemas.microsoft.com/office/drawing/2014/main" val="20004"/>
                    </a:ext>
                  </a:extLst>
                </a:gridCol>
                <a:gridCol w="281678">
                  <a:extLst>
                    <a:ext uri="{9D8B030D-6E8A-4147-A177-3AD203B41FA5}">
                      <a16:colId xmlns:a16="http://schemas.microsoft.com/office/drawing/2014/main" val="20005"/>
                    </a:ext>
                  </a:extLst>
                </a:gridCol>
                <a:gridCol w="281678">
                  <a:extLst>
                    <a:ext uri="{9D8B030D-6E8A-4147-A177-3AD203B41FA5}">
                      <a16:colId xmlns:a16="http://schemas.microsoft.com/office/drawing/2014/main" val="20006"/>
                    </a:ext>
                  </a:extLst>
                </a:gridCol>
                <a:gridCol w="281678">
                  <a:extLst>
                    <a:ext uri="{9D8B030D-6E8A-4147-A177-3AD203B41FA5}">
                      <a16:colId xmlns:a16="http://schemas.microsoft.com/office/drawing/2014/main" val="20007"/>
                    </a:ext>
                  </a:extLst>
                </a:gridCol>
                <a:gridCol w="281678">
                  <a:extLst>
                    <a:ext uri="{9D8B030D-6E8A-4147-A177-3AD203B41FA5}">
                      <a16:colId xmlns:a16="http://schemas.microsoft.com/office/drawing/2014/main" val="20008"/>
                    </a:ext>
                  </a:extLst>
                </a:gridCol>
              </a:tblGrid>
              <a:tr h="288032">
                <a:tc>
                  <a:txBody>
                    <a:bodyPr/>
                    <a:lstStyle/>
                    <a:p>
                      <a:pPr algn="ctr"/>
                      <a:r>
                        <a:rPr kumimoji="1" lang="ja-JP" altLang="en-US" sz="1100" dirty="0">
                          <a:solidFill>
                            <a:schemeClr val="tx1"/>
                          </a:solidFill>
                        </a:rPr>
                        <a:t>学籍</a:t>
                      </a:r>
                      <a:endParaRPr kumimoji="1" lang="en-US" altLang="ja-JP" sz="1100" dirty="0">
                        <a:solidFill>
                          <a:schemeClr val="tx1"/>
                        </a:solidFill>
                      </a:endParaRPr>
                    </a:p>
                    <a:p>
                      <a:pPr algn="ctr"/>
                      <a:r>
                        <a:rPr kumimoji="1" lang="ja-JP" altLang="en-US" sz="1100" dirty="0">
                          <a:solidFill>
                            <a:schemeClr val="tx1"/>
                          </a:solidFill>
                        </a:rPr>
                        <a:t>番号</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852245127"/>
              </p:ext>
            </p:extLst>
          </p:nvPr>
        </p:nvGraphicFramePr>
        <p:xfrm>
          <a:off x="3212976" y="488504"/>
          <a:ext cx="3573016" cy="610625"/>
        </p:xfrm>
        <a:graphic>
          <a:graphicData uri="http://schemas.openxmlformats.org/drawingml/2006/table">
            <a:tbl>
              <a:tblPr>
                <a:tableStyleId>{5C22544A-7EE6-4342-B048-85BDC9FD1C3A}</a:tableStyleId>
              </a:tblPr>
              <a:tblGrid>
                <a:gridCol w="829846">
                  <a:extLst>
                    <a:ext uri="{9D8B030D-6E8A-4147-A177-3AD203B41FA5}">
                      <a16:colId xmlns:a16="http://schemas.microsoft.com/office/drawing/2014/main" val="20000"/>
                    </a:ext>
                  </a:extLst>
                </a:gridCol>
                <a:gridCol w="2743170">
                  <a:extLst>
                    <a:ext uri="{9D8B030D-6E8A-4147-A177-3AD203B41FA5}">
                      <a16:colId xmlns:a16="http://schemas.microsoft.com/office/drawing/2014/main" val="20001"/>
                    </a:ext>
                  </a:extLst>
                </a:gridCol>
              </a:tblGrid>
              <a:tr h="178799">
                <a:tc>
                  <a:txBody>
                    <a:bodyPr/>
                    <a:lstStyle/>
                    <a:p>
                      <a:pPr algn="ctr"/>
                      <a:r>
                        <a:rPr lang="ja-JP" altLang="en-US" sz="800" dirty="0"/>
                        <a:t>フリガナ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ja-JP" altLang="en-US" sz="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97265">
                <a:tc>
                  <a:txBody>
                    <a:bodyPr/>
                    <a:lstStyle/>
                    <a:p>
                      <a:pPr algn="ctr"/>
                      <a:r>
                        <a:rPr lang="ja-JP" altLang="en-US" sz="1200" dirty="0"/>
                        <a:t>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688579547"/>
              </p:ext>
            </p:extLst>
          </p:nvPr>
        </p:nvGraphicFramePr>
        <p:xfrm>
          <a:off x="116632" y="1208584"/>
          <a:ext cx="6669360" cy="8654694"/>
        </p:xfrm>
        <a:graphic>
          <a:graphicData uri="http://schemas.openxmlformats.org/drawingml/2006/table">
            <a:tbl>
              <a:tblPr>
                <a:tableStyleId>{5C22544A-7EE6-4342-B048-85BDC9FD1C3A}</a:tableStyleId>
              </a:tblPr>
              <a:tblGrid>
                <a:gridCol w="648072">
                  <a:extLst>
                    <a:ext uri="{9D8B030D-6E8A-4147-A177-3AD203B41FA5}">
                      <a16:colId xmlns:a16="http://schemas.microsoft.com/office/drawing/2014/main" val="20000"/>
                    </a:ext>
                  </a:extLst>
                </a:gridCol>
                <a:gridCol w="6021288">
                  <a:extLst>
                    <a:ext uri="{9D8B030D-6E8A-4147-A177-3AD203B41FA5}">
                      <a16:colId xmlns:a16="http://schemas.microsoft.com/office/drawing/2014/main" val="20001"/>
                    </a:ext>
                  </a:extLst>
                </a:gridCol>
              </a:tblGrid>
              <a:tr h="451477">
                <a:tc>
                  <a:txBody>
                    <a:bodyPr/>
                    <a:lstStyle/>
                    <a:p>
                      <a:pPr algn="ctr"/>
                      <a:r>
                        <a:rPr kumimoji="1" lang="ja-JP" altLang="en-US" sz="1200" dirty="0"/>
                        <a:t>設問１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kumimoji="1" lang="ja-JP" altLang="en-US" sz="1200" dirty="0"/>
                        <a:t>あなたは６回の授業からどのようなことを学びましたか。</a:t>
                      </a:r>
                      <a:endParaRPr kumimoji="1" lang="en-US" altLang="ja-JP" sz="1200" dirty="0"/>
                    </a:p>
                    <a:p>
                      <a:r>
                        <a:rPr kumimoji="1" lang="ja-JP" altLang="en-US" sz="1200" dirty="0"/>
                        <a:t>また、今回学習したことを、今後どのような場面で役立てて行きたいですか。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99453">
                <a:tc gridSpan="2">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r h="632068">
                <a:tc>
                  <a:txBody>
                    <a:bodyPr/>
                    <a:lstStyle/>
                    <a:p>
                      <a:pPr algn="ctr"/>
                      <a:r>
                        <a:rPr kumimoji="1" lang="ja-JP" altLang="en-US" sz="1200" dirty="0"/>
                        <a:t>設問２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kumimoji="1" lang="ja-JP" altLang="en-US" sz="1200" dirty="0"/>
                        <a:t>膨大な量のデータを収集することが可能な社会になってきましたが、それらのデータ活用が社会に対して及ぼす影響についてプラス面とマイナス面の両面から述べなさい。また、その中で自分がどのように行動していけば良いかについて、自分の考えを述べな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57961">
                <a:tc gridSpan="2">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336</Words>
  <Application>Microsoft Office PowerPoint</Application>
  <PresentationFormat>A4 210 x 297 mm</PresentationFormat>
  <Paragraphs>32</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HGP創英角ｺﾞｼｯｸUB</vt:lpstr>
      <vt:lpstr>游ゴシック</vt:lpstr>
      <vt:lpstr>Arial</vt:lpstr>
      <vt:lpstr>Calibri</vt:lpstr>
      <vt:lpstr>Office テーマ</vt:lpstr>
      <vt:lpstr>　　　　　　　　　　　　　　　　　　　　　　　　　　2026．05．28．  【情報分析・リスク評価論】 （担当：清水憲彦）  「課題レポート③」提出方法について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sem</dc:creator>
  <cp:lastModifiedBy>憲彦 清水</cp:lastModifiedBy>
  <cp:revision>36</cp:revision>
  <dcterms:created xsi:type="dcterms:W3CDTF">2010-09-22T02:17:55Z</dcterms:created>
  <dcterms:modified xsi:type="dcterms:W3CDTF">2026-05-17T23:45:48Z</dcterms:modified>
</cp:coreProperties>
</file>