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notesMasterIdLst>
    <p:notesMasterId r:id="rId3"/>
  </p:notesMasterIdLst>
  <p:handoutMasterIdLst>
    <p:handoutMasterId r:id="rId4"/>
  </p:handoutMasterIdLst>
  <p:sldIdLst>
    <p:sldId id="2110" r:id="rId2"/>
  </p:sldIdLst>
  <p:sldSz cx="9144000" cy="6858000" type="screen4x3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CCFFFF"/>
    <a:srgbClr val="66FFFF"/>
    <a:srgbClr val="FFCCFF"/>
    <a:srgbClr val="FF99FF"/>
    <a:srgbClr val="FFFF66"/>
    <a:srgbClr val="FF0000"/>
    <a:srgbClr val="CC3300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2" autoAdjust="0"/>
    <p:restoredTop sz="96058" autoAdjust="0"/>
  </p:normalViewPr>
  <p:slideViewPr>
    <p:cSldViewPr>
      <p:cViewPr varScale="1">
        <p:scale>
          <a:sx n="109" d="100"/>
          <a:sy n="109" d="100"/>
        </p:scale>
        <p:origin x="24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050A6B4-4596-4B0D-A54F-AF2279D65C4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06CE77B-F146-4C76-B529-FB88312963C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06CE77B-F146-4C76-B529-FB88312963CD}" type="slidenum">
              <a:rPr lang="en-US" altLang="ja-JP" smtClean="0"/>
              <a:pPr>
                <a:defRPr/>
              </a:pPr>
              <a:t>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7407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FE72C79-8A1B-4892-B0F1-815DFC2832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C61CF61-7D72-4E30-9AA7-32F957DB00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E8AF642-42A4-489C-BCE3-6F5A4AC35C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2F4D5-F3ED-4CBA-8B40-E424F5181A4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222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B6F83A7-BDEE-49E3-8AB2-D846C73C9D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356F4D0-A670-44C4-9A17-61674ADA08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2FF6754-3F57-40B7-A783-BEE339D6D0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36BC19-F0C7-4806-84EE-80229426DFD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99093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107A44A-AE71-443E-A92C-D68D4D5203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4BEC0EB-BB4F-470B-93C1-4BBDB01857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710A482-EDDB-4B94-850D-CDF48E24A4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2A50BB-A25C-4B42-82CF-FCDEEF9FDFE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1515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6F44485-D884-4B74-984C-E71D4CD6AB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281ACCF-0B3D-4057-B2A6-4727477F1A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11FE75D-D6CD-406F-9F7A-B6AFF3CF82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8620BC-0ACE-4F5B-89FF-ADA0F8B644D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44812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9F581F9-51D3-4922-BC1E-40F84B0583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72F1DF4-43E7-4DBB-8CCA-A9D82D30BA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132BA84-6B2B-48C6-8E47-0D4004D7C2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FBB85D-3936-406C-B876-92BF2B47621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90021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A412D45-4D98-4550-A4A6-D1A8456F6C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B35E785-FF40-4A17-9765-97093102AC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E317785-2B07-42BE-9DB5-3C391DDB7D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DDC877-09B6-4C7D-A807-7BBF110EB2B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88555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B1782DE-AA5B-40C6-B052-26CB7A3EA3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DDAFF93-BA02-4AAB-B4CD-C7446AF16F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AF8D763-8447-407C-9A49-02CC614819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3F7273-0795-40C3-8BEF-0F6BB97A8FB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3303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ADC8EFF-A13B-4C6F-B288-070EF3363A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73A1859-E851-4E8B-90A2-12C2B118CC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2F84EEC-C93F-48C0-BF10-23E781B33D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AC031E-C2CE-486C-A2ED-43EE7192F85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88965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7256F56-CC20-409C-B25F-662022D2A5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65A1C51-AA32-4912-A87E-FF090A8F9A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2022F40-F978-4465-B816-2707D8329E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F7DFBA-E1A2-450A-BF17-B43930F391D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30431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70ECBDC-0414-4D5B-B648-7799813C60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3445BD-1A6D-4A55-A8D0-1465B43251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6943796-E559-4026-B6B6-1F4BBA7F2D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5B125-E911-4D60-B851-0BAFDB92CA1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862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DCDC02-AEC8-4565-A0FC-7FEC4B1DFD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BDF8B02-D715-42DF-9DE9-9D927337A0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ADDBB56-4176-4AE5-BDD9-D9D90EE7A8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3F0C7B-E342-480E-BE20-70CD4879265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91547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576843CF-EA8B-4726-8E5B-5052249F69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933C11A-94A5-4437-8563-15109B542E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3B646BA-1CC9-455D-8998-7F218D947B7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5E7442A-0337-4366-BE8A-600F7C2063F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3CA6721-0DAA-41AF-BEB4-B600A6D486A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ea typeface="Osaka" charset="-128"/>
              </a:defRPr>
            </a:lvl1pPr>
          </a:lstStyle>
          <a:p>
            <a:pPr>
              <a:defRPr/>
            </a:pPr>
            <a:fld id="{EEA92F41-811F-4749-9E3C-94112C54D79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02705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" charset="0"/>
          <a:ea typeface="Osaka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" charset="0"/>
          <a:ea typeface="Osaka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" charset="0"/>
          <a:ea typeface="Osaka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" charset="0"/>
          <a:ea typeface="Osaka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" charset="0"/>
          <a:ea typeface="Osaka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" charset="0"/>
          <a:ea typeface="Osaka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" charset="0"/>
          <a:ea typeface="Osaka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" charset="0"/>
          <a:ea typeface="Osaka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90552-4CF3-472A-8440-E440539346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0"/>
            <a:ext cx="9143999" cy="697584"/>
          </a:xfrm>
        </p:spPr>
        <p:txBody>
          <a:bodyPr anchor="ctr" anchorCtr="0">
            <a:noAutofit/>
          </a:bodyPr>
          <a:lstStyle/>
          <a:p>
            <a:r>
              <a:rPr kumimoji="1"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解決する課題の定義</a:t>
            </a:r>
          </a:p>
        </p:txBody>
      </p:sp>
      <p:sp>
        <p:nvSpPr>
          <p:cNvPr id="4" name="スライド番号プレースホルダー 11">
            <a:extLst>
              <a:ext uri="{FF2B5EF4-FFF2-40B4-BE49-F238E27FC236}">
                <a16:creationId xmlns:a16="http://schemas.microsoft.com/office/drawing/2014/main" id="{9FC1A7B6-65C7-4A1C-AB77-9D4AA309D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04612" y="6492875"/>
            <a:ext cx="4393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umimoji="1" sz="1200" b="1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456920" algn="ctr" rtl="0" fontAlgn="base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2pPr>
            <a:lvl3pPr marL="913840" algn="ctr" rtl="0" fontAlgn="base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3pPr>
            <a:lvl4pPr marL="1370760" algn="ctr" rtl="0" fontAlgn="base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4pPr>
            <a:lvl5pPr marL="1827681" algn="ctr" rtl="0" fontAlgn="base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5pPr>
            <a:lvl6pPr marL="2284602" algn="l" defTabSz="913840" rtl="0" eaLnBrk="1" latinLnBrk="0" hangingPunct="1">
              <a:defRPr kumimoji="1" b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6pPr>
            <a:lvl7pPr marL="2741523" algn="l" defTabSz="913840" rtl="0" eaLnBrk="1" latinLnBrk="0" hangingPunct="1">
              <a:defRPr kumimoji="1" b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7pPr>
            <a:lvl8pPr marL="3198442" algn="l" defTabSz="913840" rtl="0" eaLnBrk="1" latinLnBrk="0" hangingPunct="1">
              <a:defRPr kumimoji="1" b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8pPr>
            <a:lvl9pPr marL="3655363" algn="l" defTabSz="913840" rtl="0" eaLnBrk="1" latinLnBrk="0" hangingPunct="1">
              <a:defRPr kumimoji="1" b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4F023CD-8DDC-4AD1-8268-D718B65F3425}" type="slidenum">
              <a:rPr kumimoji="1" lang="ja-JP" alt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F06B0115-A68F-4044-B434-3F44B602C4CB}"/>
              </a:ext>
            </a:extLst>
          </p:cNvPr>
          <p:cNvCxnSpPr/>
          <p:nvPr/>
        </p:nvCxnSpPr>
        <p:spPr>
          <a:xfrm>
            <a:off x="0" y="697584"/>
            <a:ext cx="914399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77EFA0F5-618C-4647-8FC9-8F57E51F0C94}"/>
              </a:ext>
            </a:extLst>
          </p:cNvPr>
          <p:cNvCxnSpPr/>
          <p:nvPr/>
        </p:nvCxnSpPr>
        <p:spPr>
          <a:xfrm>
            <a:off x="0" y="744717"/>
            <a:ext cx="914399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表 9">
            <a:extLst>
              <a:ext uri="{FF2B5EF4-FFF2-40B4-BE49-F238E27FC236}">
                <a16:creationId xmlns:a16="http://schemas.microsoft.com/office/drawing/2014/main" id="{9490E886-CFEF-4FF9-A416-2F5E9008D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8509366"/>
              </p:ext>
            </p:extLst>
          </p:nvPr>
        </p:nvGraphicFramePr>
        <p:xfrm>
          <a:off x="226243" y="1144096"/>
          <a:ext cx="8478369" cy="563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77605">
                  <a:extLst>
                    <a:ext uri="{9D8B030D-6E8A-4147-A177-3AD203B41FA5}">
                      <a16:colId xmlns:a16="http://schemas.microsoft.com/office/drawing/2014/main" val="2840336041"/>
                    </a:ext>
                  </a:extLst>
                </a:gridCol>
                <a:gridCol w="5500764">
                  <a:extLst>
                    <a:ext uri="{9D8B030D-6E8A-4147-A177-3AD203B41FA5}">
                      <a16:colId xmlns:a16="http://schemas.microsoft.com/office/drawing/2014/main" val="1857487479"/>
                    </a:ext>
                  </a:extLst>
                </a:gridCol>
              </a:tblGrid>
              <a:tr h="729425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Arial" panose="020B0604020202020204" pitchFamily="34" charset="0"/>
                        </a:rPr>
                        <a:t>①ターゲットとするユーザー</a:t>
                      </a:r>
                      <a:endParaRPr kumimoji="1" lang="en-US" altLang="ja-JP" sz="1600" b="1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400" b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Arial" panose="020B0604020202020204" pitchFamily="34" charset="0"/>
                        </a:rPr>
                        <a:t>(5W1H</a:t>
                      </a:r>
                      <a:r>
                        <a:rPr kumimoji="1" lang="ja-JP" altLang="en-US" sz="1400" b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Arial" panose="020B0604020202020204" pitchFamily="34" charset="0"/>
                        </a:rPr>
                        <a:t>の表の</a:t>
                      </a:r>
                      <a:r>
                        <a:rPr kumimoji="1" lang="en-US" altLang="ja-JP" sz="1400" b="0" dirty="0" err="1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Arial" panose="020B0604020202020204" pitchFamily="34" charset="0"/>
                        </a:rPr>
                        <a:t>Who,What</a:t>
                      </a:r>
                      <a:r>
                        <a:rPr kumimoji="1" lang="ja-JP" altLang="en-US" sz="1400" b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Arial" panose="020B0604020202020204" pitchFamily="34" charset="0"/>
                        </a:rPr>
                        <a:t>等に着目し，ターゲットとするユーザーを設定</a:t>
                      </a:r>
                      <a:r>
                        <a:rPr kumimoji="1" lang="en-US" altLang="ja-JP" sz="1400" b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endParaRPr kumimoji="1" lang="en-US" altLang="ja-JP" sz="1200" b="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endParaRPr kumimoji="1" lang="en-US" altLang="ja-JP" sz="1200" b="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endParaRPr kumimoji="1" lang="ja-JP" altLang="en-US" sz="1200" b="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553042"/>
                  </a:ext>
                </a:extLst>
              </a:tr>
              <a:tr h="729425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Arial" panose="020B0604020202020204" pitchFamily="34" charset="0"/>
                        </a:rPr>
                        <a:t>②ユーザーの背景</a:t>
                      </a:r>
                      <a:endParaRPr kumimoji="1" lang="en-US" altLang="ja-JP" sz="1600" b="1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Arial" panose="020B0604020202020204" pitchFamily="34" charset="0"/>
                        </a:rPr>
                        <a:t>ユーザーになりきって，その人の生活環境，人間関係，思考・行動などを想像</a:t>
                      </a:r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endParaRPr kumimoji="1" lang="en-US" altLang="ja-JP" sz="1400" b="1" dirty="0">
                        <a:solidFill>
                          <a:srgbClr val="FF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endParaRPr kumimoji="1" lang="en-US" altLang="ja-JP" sz="1400" b="1" dirty="0">
                        <a:solidFill>
                          <a:srgbClr val="FF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endParaRPr kumimoji="1" lang="en-US" altLang="ja-JP" sz="12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2431758"/>
                  </a:ext>
                </a:extLst>
              </a:tr>
              <a:tr h="729425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Arial" panose="020B0604020202020204" pitchFamily="34" charset="0"/>
                        </a:rPr>
                        <a:t>③ユーザーのニーズ</a:t>
                      </a:r>
                      <a:endParaRPr kumimoji="1" lang="en-US" altLang="ja-JP" sz="1600" b="1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Arial" panose="020B0604020202020204" pitchFamily="34" charset="0"/>
                        </a:rPr>
                        <a:t>ユーザーの背景も考えて，ユーザーが本当に求めているものは何か，潜在的ニーズを想像</a:t>
                      </a:r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endParaRPr kumimoji="1" lang="en-US" altLang="ja-JP" sz="1400" b="1" dirty="0">
                        <a:solidFill>
                          <a:srgbClr val="FF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endParaRPr kumimoji="1" lang="en-US" altLang="ja-JP" sz="1200" b="1" dirty="0">
                        <a:solidFill>
                          <a:srgbClr val="FF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93084"/>
                  </a:ext>
                </a:extLst>
              </a:tr>
              <a:tr h="729425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Arial" panose="020B0604020202020204" pitchFamily="34" charset="0"/>
                        </a:rPr>
                        <a:t>④課題の定義</a:t>
                      </a:r>
                      <a:endParaRPr kumimoji="1" lang="en-US" altLang="ja-JP" sz="1600" b="1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Arial" panose="020B0604020202020204" pitchFamily="34" charset="0"/>
                        </a:rPr>
                        <a:t>ユーザーが何に不満を感じているのか，従来のサービスのどこが不満なのか，ユーザーが求めるニーズから，解決すべき課題を定義</a:t>
                      </a:r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endParaRPr kumimoji="1" lang="ja-JP" altLang="en-US" sz="12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033460"/>
                  </a:ext>
                </a:extLst>
              </a:tr>
            </a:tbl>
          </a:graphicData>
        </a:graphic>
      </p:graphicFrame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DF1298C-A2FE-4113-A996-65B56610D85E}"/>
              </a:ext>
            </a:extLst>
          </p:cNvPr>
          <p:cNvSpPr txBox="1"/>
          <p:nvPr/>
        </p:nvSpPr>
        <p:spPr>
          <a:xfrm>
            <a:off x="395927" y="764704"/>
            <a:ext cx="8263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研究テーマ名：〇〇〇〇〇〇〇〇〇〇〇〇〇〇〇〇〇〇〇〇〇〇〇〇〇〇〇〇</a:t>
            </a:r>
          </a:p>
        </p:txBody>
      </p:sp>
    </p:spTree>
    <p:extLst>
      <p:ext uri="{BB962C8B-B14F-4D97-AF65-F5344CB8AC3E}">
        <p14:creationId xmlns:p14="http://schemas.microsoft.com/office/powerpoint/2010/main" val="2320978303"/>
      </p:ext>
    </p:extLst>
  </p:cSld>
  <p:clrMapOvr>
    <a:masterClrMapping/>
  </p:clrMapOvr>
</p:sld>
</file>

<file path=ppt/theme/theme1.xml><?xml version="1.0" encoding="utf-8"?>
<a:theme xmlns:a="http://schemas.openxmlformats.org/drawingml/2006/main" name="1_新しいプレゼンテーション">
  <a:themeElements>
    <a:clrScheme name="新しいプレゼンテーショ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新しいプレゼンテーション">
      <a:majorFont>
        <a:latin typeface="Times"/>
        <a:ea typeface="Osaka"/>
        <a:cs typeface=""/>
      </a:majorFont>
      <a:minorFont>
        <a:latin typeface="Times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新しいプレゼンテーショ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プレゼンテーショ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プレゼンテーショ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プレゼンテーショ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プレゼンテーショ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プレゼンテーショ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新しいプレゼンテーショ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新しいプレゼンテーショ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新しいプレゼンテーショ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新しいプレゼンテーショ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新しいプレゼンテーショ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新しいプレゼンテーショ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4502</TotalTime>
  <Words>129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ＭＳ ゴシック</vt:lpstr>
      <vt:lpstr>Times</vt:lpstr>
      <vt:lpstr>Times New Roman</vt:lpstr>
      <vt:lpstr>1_新しいプレゼンテーション</vt:lpstr>
      <vt:lpstr>解決する課題の定義</vt:lpstr>
    </vt:vector>
  </TitlesOfParts>
  <Company>富士通（株）岩手工場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総務部</dc:creator>
  <cp:lastModifiedBy>Tetsusei KURASHIKI</cp:lastModifiedBy>
  <cp:revision>190</cp:revision>
  <dcterms:created xsi:type="dcterms:W3CDTF">2003-12-01T03:35:35Z</dcterms:created>
  <dcterms:modified xsi:type="dcterms:W3CDTF">2026-05-22T10:54:06Z</dcterms:modified>
</cp:coreProperties>
</file>