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130" r:id="rId2"/>
  </p:sldIdLst>
  <p:sldSz cx="9144000" cy="6858000" type="screen4x3"/>
  <p:notesSz cx="9866313" cy="6735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7" userDrawn="1">
          <p15:clr>
            <a:srgbClr val="A4A3A4"/>
          </p15:clr>
        </p15:guide>
        <p15:guide id="2" pos="3152" userDrawn="1">
          <p15:clr>
            <a:srgbClr val="A4A3A4"/>
          </p15:clr>
        </p15:guide>
        <p15:guide id="3" pos="136" userDrawn="1">
          <p15:clr>
            <a:srgbClr val="A4A3A4"/>
          </p15:clr>
        </p15:guide>
        <p15:guide id="4" pos="5488" userDrawn="1">
          <p15:clr>
            <a:srgbClr val="A4A3A4"/>
          </p15:clr>
        </p15:guide>
        <p15:guide id="5" orient="horz" pos="254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.matsuura@cscd.osaka-u.ac.jp" initials="h" lastIdx="0" clrIdx="0">
    <p:extLst>
      <p:ext uri="{19B8F6BF-5375-455C-9EA6-DF929625EA0E}">
        <p15:presenceInfo xmlns:p15="http://schemas.microsoft.com/office/powerpoint/2012/main" userId="58f803a41b0b017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5887" autoAdjust="0"/>
  </p:normalViewPr>
  <p:slideViewPr>
    <p:cSldViewPr snapToGrid="0" showGuides="1">
      <p:cViewPr varScale="1">
        <p:scale>
          <a:sx n="96" d="100"/>
          <a:sy n="96" d="100"/>
        </p:scale>
        <p:origin x="346" y="58"/>
      </p:cViewPr>
      <p:guideLst>
        <p:guide orient="horz" pos="867"/>
        <p:guide pos="3152"/>
        <p:guide pos="136"/>
        <p:guide pos="5488"/>
        <p:guide orient="horz" pos="254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howGuides="1">
      <p:cViewPr varScale="1">
        <p:scale>
          <a:sx n="93" d="100"/>
          <a:sy n="93" d="100"/>
        </p:scale>
        <p:origin x="177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CF84BA4B-BCD6-498E-ADAA-044091D6C3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" y="1"/>
            <a:ext cx="4275402" cy="337958"/>
          </a:xfrm>
          <a:prstGeom prst="rect">
            <a:avLst/>
          </a:prstGeom>
        </p:spPr>
        <p:txBody>
          <a:bodyPr vert="horz" lIns="90734" tIns="45368" rIns="90734" bIns="4536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0BF3A41-95CB-4089-AA20-1A44B8CF3C6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629" y="1"/>
            <a:ext cx="4275402" cy="337958"/>
          </a:xfrm>
          <a:prstGeom prst="rect">
            <a:avLst/>
          </a:prstGeom>
        </p:spPr>
        <p:txBody>
          <a:bodyPr vert="horz" lIns="90734" tIns="45368" rIns="90734" bIns="45368" rtlCol="0"/>
          <a:lstStyle>
            <a:lvl1pPr algn="r">
              <a:defRPr sz="1200"/>
            </a:lvl1pPr>
          </a:lstStyle>
          <a:p>
            <a:fld id="{E8CC31F7-B0F9-4CCE-8C3B-BC484C8020FB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2F9593E-FE1B-424C-8E75-B79FE09849B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" y="6397809"/>
            <a:ext cx="4275402" cy="337957"/>
          </a:xfrm>
          <a:prstGeom prst="rect">
            <a:avLst/>
          </a:prstGeom>
        </p:spPr>
        <p:txBody>
          <a:bodyPr vert="horz" lIns="90734" tIns="45368" rIns="90734" bIns="4536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4C853B4-FBD5-46A1-9CCF-0E5EA92A87C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629" y="6397809"/>
            <a:ext cx="4275402" cy="337957"/>
          </a:xfrm>
          <a:prstGeom prst="rect">
            <a:avLst/>
          </a:prstGeom>
        </p:spPr>
        <p:txBody>
          <a:bodyPr vert="horz" lIns="90734" tIns="45368" rIns="90734" bIns="45368" rtlCol="0" anchor="b"/>
          <a:lstStyle>
            <a:lvl1pPr algn="r">
              <a:defRPr sz="1200"/>
            </a:lvl1pPr>
          </a:lstStyle>
          <a:p>
            <a:fld id="{D4AAF38D-E189-4438-9861-F626D64A71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26501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4275402" cy="337958"/>
          </a:xfrm>
          <a:prstGeom prst="rect">
            <a:avLst/>
          </a:prstGeom>
        </p:spPr>
        <p:txBody>
          <a:bodyPr vert="horz" lIns="90734" tIns="45368" rIns="90734" bIns="4536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629" y="1"/>
            <a:ext cx="4275402" cy="337958"/>
          </a:xfrm>
          <a:prstGeom prst="rect">
            <a:avLst/>
          </a:prstGeom>
        </p:spPr>
        <p:txBody>
          <a:bodyPr vert="horz" lIns="90734" tIns="45368" rIns="90734" bIns="45368" rtlCol="0"/>
          <a:lstStyle>
            <a:lvl1pPr algn="r">
              <a:defRPr sz="1200"/>
            </a:lvl1pPr>
          </a:lstStyle>
          <a:p>
            <a:fld id="{3FA3B4C5-6FFB-4ABC-ADB4-7F21DAA8800B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17888" y="841375"/>
            <a:ext cx="303053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34" tIns="45368" rIns="90734" bIns="4536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3241588"/>
            <a:ext cx="7893050" cy="2652207"/>
          </a:xfrm>
          <a:prstGeom prst="rect">
            <a:avLst/>
          </a:prstGeom>
        </p:spPr>
        <p:txBody>
          <a:bodyPr vert="horz" lIns="90734" tIns="45368" rIns="90734" bIns="4536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6397809"/>
            <a:ext cx="4275402" cy="337957"/>
          </a:xfrm>
          <a:prstGeom prst="rect">
            <a:avLst/>
          </a:prstGeom>
        </p:spPr>
        <p:txBody>
          <a:bodyPr vert="horz" lIns="90734" tIns="45368" rIns="90734" bIns="4536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629" y="6397809"/>
            <a:ext cx="4275402" cy="337957"/>
          </a:xfrm>
          <a:prstGeom prst="rect">
            <a:avLst/>
          </a:prstGeom>
        </p:spPr>
        <p:txBody>
          <a:bodyPr vert="horz" lIns="90734" tIns="45368" rIns="90734" bIns="45368" rtlCol="0" anchor="b"/>
          <a:lstStyle>
            <a:lvl1pPr algn="r">
              <a:defRPr sz="1200"/>
            </a:lvl1pPr>
          </a:lstStyle>
          <a:p>
            <a:fld id="{E0F924AE-79EE-4289-81EC-7D2C80587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1860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06CE77B-F146-4C76-B529-FB88312963CD}" type="slidenum">
              <a:rPr lang="en-US" altLang="ja-JP" smtClean="0"/>
              <a:pPr>
                <a:defRPr/>
              </a:pPr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60528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8DE682-444A-4CB3-B66A-9CBDB18DF4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230437"/>
          </a:xfrm>
        </p:spPr>
        <p:txBody>
          <a:bodyPr anchor="b"/>
          <a:lstStyle>
            <a:lvl1pPr algn="ctr">
              <a:defRPr sz="4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0B66701-6CDE-4BBA-A8DB-6961D88284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78238"/>
            <a:ext cx="6858000" cy="15795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B893A3-B274-4813-B127-AF0BBF67E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2025/6/5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50E3C8-C8D2-408B-9294-E40F39606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64335" y="6459091"/>
            <a:ext cx="6615331" cy="365125"/>
          </a:xfrm>
        </p:spPr>
        <p:txBody>
          <a:bodyPr/>
          <a:lstStyle/>
          <a:p>
            <a:r>
              <a:rPr kumimoji="1" lang="en-US" altLang="ja-JP"/>
              <a:t>Department of Management of Industry and Technology, Graduate School of Engineering, the University of Osaka.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BB91A6-5B49-48A3-8A61-651F7E068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55860-12E1-44BE-A3B6-7C39581EA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7" name="Picture 3" descr="D:\HQ=COO6A\39a上期の取組み\ホームページリニューアル\images\topimage.png">
            <a:extLst>
              <a:ext uri="{FF2B5EF4-FFF2-40B4-BE49-F238E27FC236}">
                <a16:creationId xmlns:a16="http://schemas.microsoft.com/office/drawing/2014/main" id="{0A1A84EA-5DA2-484F-8F61-1C10839EB5F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0557" t="85806" r="5315" b="13221"/>
          <a:stretch/>
        </p:blipFill>
        <p:spPr bwMode="auto">
          <a:xfrm>
            <a:off x="803953" y="3429000"/>
            <a:ext cx="7528389" cy="76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>
            <a:extLst>
              <a:ext uri="{FF2B5EF4-FFF2-40B4-BE49-F238E27FC236}">
                <a16:creationId xmlns:a16="http://schemas.microsoft.com/office/drawing/2014/main" id="{ED09F3D7-4EFD-49EC-BD95-6BA3E647906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3479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566EE9-B543-4AA7-84AA-C1454B010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00E3001-05A1-44E7-9680-78017FFE22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89C642-27A9-4511-B4B7-600AB8DD5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2025/6/5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6F0F5A-EA33-4B0C-A439-DBD9480EC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Department of Management of Industry and Technology, Graduate School of Engineering, the University of Osaka.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D3D6D1-8111-449D-B997-AB840FE93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55860-12E1-44BE-A3B6-7C39581EA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966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825BEC0-1BCD-4043-BF76-F634C7B09A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6E6FD6C-D375-44FF-983C-CE3C2EC569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B3EB5B-433A-4E9E-95B1-6CD142E43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2025/6/5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390E5E-5AD8-4EAC-B76F-0F76B7CFD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Department of Management of Industry and Technology, Graduate School of Engineering, the University of Osaka.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7E075A-BCA2-40A9-BFD4-D96F04479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55860-12E1-44BE-A3B6-7C39581EA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45912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2">
            <a:extLst>
              <a:ext uri="{FF2B5EF4-FFF2-40B4-BE49-F238E27FC236}">
                <a16:creationId xmlns:a16="http://schemas.microsoft.com/office/drawing/2014/main" id="{DB453AB7-02A8-8747-8294-037D8C92DB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lumMod val="65000"/>
                  </a:srgbClr>
                </a:solidFill>
              </a:defRPr>
            </a:lvl1pPr>
          </a:lstStyle>
          <a:p>
            <a:pPr>
              <a:defRPr/>
            </a:pPr>
            <a:fld id="{48748228-AB08-A94E-9F5E-6B6BB3B9F14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3FFC8811-27B4-4B4C-A4E0-5DAB3788ABEE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rgbClr val="FFFFFF">
                    <a:lumMod val="65000"/>
                  </a:srgbClr>
                </a:solidFill>
              </a:defRPr>
            </a:lvl1pPr>
          </a:lstStyle>
          <a:p>
            <a:pPr>
              <a:defRPr/>
            </a:pPr>
            <a:r>
              <a:rPr lang="en-US" altLang="ja-JP"/>
              <a:t>2025/6/5</a:t>
            </a:r>
            <a:endParaRPr lang="ja-JP" altLang="en-US"/>
          </a:p>
        </p:txBody>
      </p:sp>
      <p:sp>
        <p:nvSpPr>
          <p:cNvPr id="4" name="フッター プレースホルダー 1">
            <a:extLst>
              <a:ext uri="{FF2B5EF4-FFF2-40B4-BE49-F238E27FC236}">
                <a16:creationId xmlns:a16="http://schemas.microsoft.com/office/drawing/2014/main" id="{5F00B426-8A99-F24F-9A5E-7EE41709D37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978025" y="6602413"/>
            <a:ext cx="5668963" cy="255587"/>
          </a:xfrm>
        </p:spPr>
        <p:txBody>
          <a:bodyPr rtlCol="0" anchor="ctr"/>
          <a:lstStyle>
            <a:lvl1pPr algn="ctr">
              <a:defRPr sz="600">
                <a:solidFill>
                  <a:srgbClr val="FFFFFF">
                    <a:lumMod val="65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Department of Management of Industry and Technology, Graduate School of Engineering, the University of Osaka.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57536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F27C9B-03AC-40E5-844D-0D5DC5E1C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444" y="365127"/>
            <a:ext cx="8280000" cy="644524"/>
          </a:xfrm>
        </p:spPr>
        <p:txBody>
          <a:bodyPr/>
          <a:lstStyle>
            <a:lvl1pPr>
              <a:defRPr sz="28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8222861-FE33-4A92-9F21-4399B4E2E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444" y="1114425"/>
            <a:ext cx="8280000" cy="5062538"/>
          </a:xfrm>
        </p:spPr>
        <p:txBody>
          <a:bodyPr/>
          <a:lstStyle>
            <a:lvl1pPr>
              <a:lnSpc>
                <a:spcPct val="120000"/>
              </a:lnSpc>
              <a:spcBef>
                <a:spcPts val="600"/>
              </a:spcBef>
              <a:defRPr sz="2000"/>
            </a:lvl1pPr>
            <a:lvl2pPr>
              <a:lnSpc>
                <a:spcPct val="120000"/>
              </a:lnSpc>
              <a:defRPr/>
            </a:lvl2pPr>
            <a:lvl3pPr>
              <a:lnSpc>
                <a:spcPct val="120000"/>
              </a:lnSpc>
              <a:defRPr/>
            </a:lvl3pPr>
            <a:lvl4pPr>
              <a:lnSpc>
                <a:spcPct val="120000"/>
              </a:lnSpc>
              <a:defRPr/>
            </a:lvl4pPr>
            <a:lvl5pPr>
              <a:lnSpc>
                <a:spcPct val="120000"/>
              </a:lnSpc>
              <a:defRPr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0E31FD5-0CB2-4914-BCC0-5D44B3E60A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3014" y="6459091"/>
            <a:ext cx="2057400" cy="365125"/>
          </a:xfrm>
        </p:spPr>
        <p:txBody>
          <a:bodyPr/>
          <a:lstStyle/>
          <a:p>
            <a:r>
              <a:rPr kumimoji="1" lang="en-US" altLang="ja-JP"/>
              <a:t>2025/6/5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EE287B4-EC05-4D35-900A-4D33B9434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3568" y="6459091"/>
            <a:ext cx="7276864" cy="365125"/>
          </a:xfrm>
        </p:spPr>
        <p:txBody>
          <a:bodyPr/>
          <a:lstStyle>
            <a:lvl1pPr>
              <a:defRPr sz="950"/>
            </a:lvl1pPr>
          </a:lstStyle>
          <a:p>
            <a:r>
              <a:rPr lang="en-US" altLang="ja-JP"/>
              <a:t>Department of Management of Industry and Technology, Graduate School of Engineering, the University of Osaka.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701946-A94F-4ADB-B9B2-F0EA76224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4134" y="6459091"/>
            <a:ext cx="2057400" cy="365125"/>
          </a:xfrm>
        </p:spPr>
        <p:txBody>
          <a:bodyPr/>
          <a:lstStyle/>
          <a:p>
            <a:fld id="{EAA55860-12E1-44BE-A3B6-7C39581EA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7" name="Picture 3" descr="D:\HQ=COO6A\39a上期の取組み\ホームページリニューアル\images\topimage.png">
            <a:extLst>
              <a:ext uri="{FF2B5EF4-FFF2-40B4-BE49-F238E27FC236}">
                <a16:creationId xmlns:a16="http://schemas.microsoft.com/office/drawing/2014/main" id="{624A3B6A-F777-4787-B714-8E4C5C194CFA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4487" t="86983" r="4981" b="12331"/>
          <a:stretch/>
        </p:blipFill>
        <p:spPr bwMode="auto">
          <a:xfrm>
            <a:off x="430556" y="924888"/>
            <a:ext cx="8280000" cy="53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>
            <a:extLst>
              <a:ext uri="{FF2B5EF4-FFF2-40B4-BE49-F238E27FC236}">
                <a16:creationId xmlns:a16="http://schemas.microsoft.com/office/drawing/2014/main" id="{DE67EDCB-1DA9-4B56-B164-F592A0DAF12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4637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AA6D7E-DAED-4FE5-864E-BE4BD57C7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EBBC9F7-4DF9-4334-B3FC-CC1966C792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0067D5-E0A2-4C24-8131-BD3BE8169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2025/6/5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5B37CA-3B22-4790-9C1C-4658495CF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Department of Management of Industry and Technology, Graduate School of Engineering, the University of Osaka.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9FC7A8-86D3-469C-9106-3F42A5F4B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55860-12E1-44BE-A3B6-7C39581EA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134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BCB1F9-A8DF-4A87-B80A-4235CD2B5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B26A00C-F870-489E-858F-663BE42E9D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C3B071-406B-4BB6-8A62-AEF4A8A656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2AEED8F-9072-445D-9165-87D5A14E8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2025/6/5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26F22CE-BCFB-418C-B39A-7E042EBD2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Department of Management of Industry and Technology, Graduate School of Engineering, the University of Osaka.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8B53AB-0CD6-452D-9554-4CB614DEC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55860-12E1-44BE-A3B6-7C39581EA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2469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7C902B-17F4-4DD2-8AB6-6F18AFDDE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7E8EAEC-79E2-41C8-A929-3B758E13B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EACF0ED-4B92-40EB-8BA9-A362013DE2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A0379E7-BE5A-4AD5-AC85-BD793726CD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D1E840E-CF65-459A-9DE3-7427F00CC2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BDD8AB6-3EC8-4829-849E-21D96AFF6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2025/6/5</a:t>
            </a:r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E0C0BBD-1A60-4241-80E8-626C549C2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Department of Management of Industry and Technology, Graduate School of Engineering, the University of Osaka.</a:t>
            </a:r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2544C7A-DB06-4062-85D5-555631D40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55860-12E1-44BE-A3B6-7C39581EA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8648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08A34F-0EE6-4D62-8B68-73A8388C2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117DCC9-70EB-48CB-9384-82DBF1B90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2025/6/5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3371498-99B8-4B7E-8620-57E7B35B2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Department of Management of Industry and Technology, Graduate School of Engineering, the University of Osaka.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B5ED4E8-C520-46BE-B682-D48D83E9A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55860-12E1-44BE-A3B6-7C39581EA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4064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5E162A0-6F8A-4B1B-A2C6-B22F7652D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2025/6/5</a:t>
            </a:r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D7B9669-D6A9-4B1D-A431-94DF3D255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Department of Management of Industry and Technology, Graduate School of Engineering, the University of Osaka.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05B0113-18AB-4616-8760-581C82517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55860-12E1-44BE-A3B6-7C39581EA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5145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DE488D-7B31-4DF9-A3AC-5BBE456DE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8222D7A-1C38-4A2A-9F78-B14150BFD8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E15EA6E-C90C-43D6-A002-7110F728DD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D539F3A-92FB-472B-9AB4-270058B5E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2025/6/5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258B0C-A700-4AB1-A88C-269A140EB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Department of Management of Industry and Technology, Graduate School of Engineering, the University of Osaka.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C93146-D499-4DFE-A6ED-10B250E6E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55860-12E1-44BE-A3B6-7C39581EA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827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49C75E-E9EA-483F-B5F5-2534FB9EC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302CAE2-4875-4CF9-96DD-932EC54FAA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0108D9F-BBA8-4F4E-B8D1-6320EDFF7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B76EB0-E1C4-4040-B4C6-8279C0CA8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2025/6/5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10B6054-22AD-485F-9869-DFF02B95C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Department of Management of Industry and Technology, Graduate School of Engineering, the University of Osaka.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CA44BDC-5783-420C-B21A-56932BCD2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55860-12E1-44BE-A3B6-7C39581EA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715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F7AC4B1-29C1-45BB-98E5-9A359FE8B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444" y="365127"/>
            <a:ext cx="8280000" cy="5492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D7DBCF7-AC9B-4682-912E-2743B30B8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3444" y="1068512"/>
            <a:ext cx="8280000" cy="51084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E4A1AD-C5A9-495E-9392-66318EBD3E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45909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5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en-US" altLang="ja-JP"/>
              <a:t>2025/6/5</a:t>
            </a:r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E31D5E7-34E0-4BCC-B453-A162610A47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33568" y="6459091"/>
            <a:ext cx="727686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5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en-US" altLang="ja-JP"/>
              <a:t>Department of Management of Industry and Technology, Graduate School of Engineering, the University of Osaka.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54F838-EC8D-4FAB-B254-1375970FDC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86600" y="645909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EAA55860-12E1-44BE-A3B6-7C39581EA98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99966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>
            <a:extLst>
              <a:ext uri="{FF2B5EF4-FFF2-40B4-BE49-F238E27FC236}">
                <a16:creationId xmlns:a16="http://schemas.microsoft.com/office/drawing/2014/main" id="{30183DE4-93F7-2825-8136-1C63FBC7CE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450" y="1956707"/>
            <a:ext cx="1336353" cy="1389701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4AF38DF9-E0AD-FD3C-AB37-F2826DBF89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0040" y="3492542"/>
            <a:ext cx="1915173" cy="1400370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D0EBF218-F748-9FEE-F07B-2233D82C03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3504" y="5074906"/>
            <a:ext cx="1728244" cy="1384183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AE890552-4CF3-472A-8440-E44053934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>
            <a:noAutofit/>
          </a:bodyPr>
          <a:lstStyle/>
          <a:p>
            <a:r>
              <a:rPr lang="ja-JP" altLang="en-US" dirty="0"/>
              <a:t>演習２</a:t>
            </a:r>
            <a:r>
              <a:rPr lang="en-US" altLang="ja-JP" sz="2800" b="1" dirty="0"/>
              <a:t> </a:t>
            </a:r>
            <a:r>
              <a:rPr lang="ja-JP" altLang="en-US" sz="2800" b="1" dirty="0"/>
              <a:t>視点を変えて考える</a:t>
            </a:r>
            <a:endParaRPr kumimoji="1" lang="ja-JP" altLang="en-US" sz="2800" dirty="0"/>
          </a:p>
        </p:txBody>
      </p:sp>
      <p:sp>
        <p:nvSpPr>
          <p:cNvPr id="4" name="スライド番号プレースホルダー 11">
            <a:extLst>
              <a:ext uri="{FF2B5EF4-FFF2-40B4-BE49-F238E27FC236}">
                <a16:creationId xmlns:a16="http://schemas.microsoft.com/office/drawing/2014/main" id="{9FC1A7B6-65C7-4A1C-AB77-9D4AA309D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1200" b="1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6920" algn="ctr" rtl="0" fontAlgn="base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3840" algn="ctr" rtl="0" fontAlgn="base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0760" algn="ctr" rtl="0" fontAlgn="base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7681" algn="ctr" rtl="0" fontAlgn="base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4602" algn="l" defTabSz="913840" rtl="0" eaLnBrk="1" latinLnBrk="0" hangingPunct="1"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1523" algn="l" defTabSz="913840" rtl="0" eaLnBrk="1" latinLnBrk="0" hangingPunct="1"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198442" algn="l" defTabSz="913840" rtl="0" eaLnBrk="1" latinLnBrk="0" hangingPunct="1"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5363" algn="l" defTabSz="913840" rtl="0" eaLnBrk="1" latinLnBrk="0" hangingPunct="1"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4F023CD-8DDC-4AD1-8268-D718B65F3425}" type="slidenum">
              <a:rPr kumimoji="1" lang="ja-JP" altLang="en-US" sz="16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9" name="表 9">
            <a:extLst>
              <a:ext uri="{FF2B5EF4-FFF2-40B4-BE49-F238E27FC236}">
                <a16:creationId xmlns:a16="http://schemas.microsoft.com/office/drawing/2014/main" id="{9490E886-CFEF-4FF9-A416-2F5E9008D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507843"/>
              </p:ext>
            </p:extLst>
          </p:nvPr>
        </p:nvGraphicFramePr>
        <p:xfrm>
          <a:off x="226243" y="1451610"/>
          <a:ext cx="8689157" cy="50412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16199">
                  <a:extLst>
                    <a:ext uri="{9D8B030D-6E8A-4147-A177-3AD203B41FA5}">
                      <a16:colId xmlns:a16="http://schemas.microsoft.com/office/drawing/2014/main" val="2840336041"/>
                    </a:ext>
                  </a:extLst>
                </a:gridCol>
                <a:gridCol w="2986479">
                  <a:extLst>
                    <a:ext uri="{9D8B030D-6E8A-4147-A177-3AD203B41FA5}">
                      <a16:colId xmlns:a16="http://schemas.microsoft.com/office/drawing/2014/main" val="1857487479"/>
                    </a:ext>
                  </a:extLst>
                </a:gridCol>
                <a:gridCol w="2986479">
                  <a:extLst>
                    <a:ext uri="{9D8B030D-6E8A-4147-A177-3AD203B41FA5}">
                      <a16:colId xmlns:a16="http://schemas.microsoft.com/office/drawing/2014/main" val="2912107495"/>
                    </a:ext>
                  </a:extLst>
                </a:gridCol>
              </a:tblGrid>
              <a:tr h="37592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視点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阻害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促進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8551867"/>
                  </a:ext>
                </a:extLst>
              </a:tr>
              <a:tr h="155511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①自分視点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53042"/>
                  </a:ext>
                </a:extLst>
              </a:tr>
              <a:tr h="155511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②</a:t>
                      </a:r>
                      <a:r>
                        <a:rPr lang="ja-JP" altLang="en-US" sz="1400" b="1" dirty="0"/>
                        <a:t>第三者視点</a:t>
                      </a:r>
                      <a:endParaRPr lang="en-US" altLang="ja-JP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431758"/>
                  </a:ext>
                </a:extLst>
              </a:tr>
              <a:tr h="155511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③相手視点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93084"/>
                  </a:ext>
                </a:extLst>
              </a:tr>
            </a:tbl>
          </a:graphicData>
        </a:graphic>
      </p:graphicFrame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CD4370C-1BAD-C538-EB62-E11C570FC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2025/6/5</a:t>
            </a:r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F5D5BB7-4CC8-0CC7-36C7-00D140A14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dirty="0"/>
              <a:t>Department of Management of Industry and Technology, Graduate School of Engineering, the University of Osaka.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75108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5002</TotalTime>
  <Words>39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メイリオ</vt:lpstr>
      <vt:lpstr>游ゴシック</vt:lpstr>
      <vt:lpstr>Arial</vt:lpstr>
      <vt:lpstr>Office テーマ</vt:lpstr>
      <vt:lpstr>演習２ 視点を変えて考える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ISE</dc:creator>
  <cp:lastModifiedBy>Tetsusei KURASHIKI</cp:lastModifiedBy>
  <cp:revision>446</cp:revision>
  <cp:lastPrinted>2026-06-04T00:56:23Z</cp:lastPrinted>
  <dcterms:created xsi:type="dcterms:W3CDTF">2023-04-04T03:37:34Z</dcterms:created>
  <dcterms:modified xsi:type="dcterms:W3CDTF">2026-06-05T08:36:11Z</dcterms:modified>
</cp:coreProperties>
</file>