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64" r:id="rId2"/>
  </p:sldMasterIdLst>
  <p:notesMasterIdLst>
    <p:notesMasterId r:id="rId5"/>
  </p:notesMasterIdLst>
  <p:handoutMasterIdLst>
    <p:handoutMasterId r:id="rId6"/>
  </p:handoutMasterIdLst>
  <p:sldIdLst>
    <p:sldId id="1965" r:id="rId3"/>
    <p:sldId id="1966" r:id="rId4"/>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003300"/>
    <a:srgbClr val="CCFFCC"/>
    <a:srgbClr val="0000CC"/>
    <a:srgbClr val="FF0000"/>
    <a:srgbClr val="FFFF66"/>
    <a:srgbClr val="FFCCFF"/>
    <a:srgbClr val="CC3300"/>
    <a:srgbClr val="FF99F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90" autoAdjust="0"/>
    <p:restoredTop sz="96112" autoAdjust="0"/>
  </p:normalViewPr>
  <p:slideViewPr>
    <p:cSldViewPr>
      <p:cViewPr varScale="1">
        <p:scale>
          <a:sx n="83" d="100"/>
          <a:sy n="83" d="100"/>
        </p:scale>
        <p:origin x="821" y="6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2918831" cy="4933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ja-JP"/>
          </a:p>
        </p:txBody>
      </p:sp>
      <p:sp>
        <p:nvSpPr>
          <p:cNvPr id="5123" name="Rectangle 1027"/>
          <p:cNvSpPr>
            <a:spLocks noGrp="1" noChangeArrowheads="1"/>
          </p:cNvSpPr>
          <p:nvPr>
            <p:ph type="dt" sz="quarter" idx="1"/>
          </p:nvPr>
        </p:nvSpPr>
        <p:spPr bwMode="auto">
          <a:xfrm>
            <a:off x="3816932" y="0"/>
            <a:ext cx="2918831" cy="4933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ja-JP"/>
          </a:p>
        </p:txBody>
      </p:sp>
      <p:sp>
        <p:nvSpPr>
          <p:cNvPr id="5124" name="Rectangle 1028"/>
          <p:cNvSpPr>
            <a:spLocks noGrp="1" noChangeArrowheads="1"/>
          </p:cNvSpPr>
          <p:nvPr>
            <p:ph type="ftr" sz="quarter" idx="2"/>
          </p:nvPr>
        </p:nvSpPr>
        <p:spPr bwMode="auto">
          <a:xfrm>
            <a:off x="0" y="9372997"/>
            <a:ext cx="2918831" cy="49331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ja-JP"/>
          </a:p>
        </p:txBody>
      </p:sp>
      <p:sp>
        <p:nvSpPr>
          <p:cNvPr id="5125" name="Rectangle 1029"/>
          <p:cNvSpPr>
            <a:spLocks noGrp="1" noChangeArrowheads="1"/>
          </p:cNvSpPr>
          <p:nvPr>
            <p:ph type="sldNum" sz="quarter" idx="3"/>
          </p:nvPr>
        </p:nvSpPr>
        <p:spPr bwMode="auto">
          <a:xfrm>
            <a:off x="3816932" y="9372997"/>
            <a:ext cx="2918831" cy="49331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50A6B4-4596-4B0D-A54F-AF2279D65C44}"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18831" cy="4933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ja-JP"/>
          </a:p>
        </p:txBody>
      </p:sp>
      <p:sp>
        <p:nvSpPr>
          <p:cNvPr id="26627" name="Rectangle 3"/>
          <p:cNvSpPr>
            <a:spLocks noGrp="1" noChangeArrowheads="1"/>
          </p:cNvSpPr>
          <p:nvPr>
            <p:ph type="dt" idx="1"/>
          </p:nvPr>
        </p:nvSpPr>
        <p:spPr bwMode="auto">
          <a:xfrm>
            <a:off x="3815373" y="0"/>
            <a:ext cx="2918831" cy="4933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3577" y="4686499"/>
            <a:ext cx="5388610" cy="44398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6630" name="Rectangle 6"/>
          <p:cNvSpPr>
            <a:spLocks noGrp="1" noChangeArrowheads="1"/>
          </p:cNvSpPr>
          <p:nvPr>
            <p:ph type="ftr" sz="quarter" idx="4"/>
          </p:nvPr>
        </p:nvSpPr>
        <p:spPr bwMode="auto">
          <a:xfrm>
            <a:off x="0" y="9371285"/>
            <a:ext cx="2918831" cy="49331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ja-JP"/>
          </a:p>
        </p:txBody>
      </p:sp>
      <p:sp>
        <p:nvSpPr>
          <p:cNvPr id="26631" name="Rectangle 7"/>
          <p:cNvSpPr>
            <a:spLocks noGrp="1" noChangeArrowheads="1"/>
          </p:cNvSpPr>
          <p:nvPr>
            <p:ph type="sldNum" sz="quarter" idx="5"/>
          </p:nvPr>
        </p:nvSpPr>
        <p:spPr bwMode="auto">
          <a:xfrm>
            <a:off x="3815373" y="9371285"/>
            <a:ext cx="2918831" cy="49331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6CE77B-F146-4C76-B529-FB88312963CD}"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reserve="1">
  <p:cSld name="タイトルとコンテンツ">
    <p:spTree>
      <p:nvGrpSpPr>
        <p:cNvPr id="1" name="Shape 17"/>
        <p:cNvGrpSpPr/>
        <p:nvPr/>
      </p:nvGrpSpPr>
      <p:grpSpPr>
        <a:xfrm>
          <a:off x="0" y="0"/>
          <a:ext cx="0" cy="0"/>
          <a:chOff x="0" y="0"/>
          <a:chExt cx="0" cy="0"/>
        </a:xfrm>
      </p:grpSpPr>
      <p:sp>
        <p:nvSpPr>
          <p:cNvPr id="18" name="Google Shape;18;p48"/>
          <p:cNvSpPr txBox="1">
            <a:spLocks noGrp="1"/>
          </p:cNvSpPr>
          <p:nvPr>
            <p:ph type="title"/>
          </p:nvPr>
        </p:nvSpPr>
        <p:spPr>
          <a:xfrm>
            <a:off x="0" y="3"/>
            <a:ext cx="9144000" cy="81279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3200"/>
              <a:buFont typeface="Helvetica Neue"/>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ja-JP" altLang="en-US"/>
              <a:t>マスター タイトルの書式設定</a:t>
            </a:r>
            <a:endParaRPr/>
          </a:p>
        </p:txBody>
      </p:sp>
      <p:sp>
        <p:nvSpPr>
          <p:cNvPr id="19" name="Google Shape;19;p48"/>
          <p:cNvSpPr txBox="1">
            <a:spLocks noGrp="1"/>
          </p:cNvSpPr>
          <p:nvPr>
            <p:ph type="body" idx="1"/>
          </p:nvPr>
        </p:nvSpPr>
        <p:spPr>
          <a:xfrm>
            <a:off x="0" y="851190"/>
            <a:ext cx="9144000" cy="5505161"/>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chemeClr val="dk1"/>
              </a:buClr>
              <a:buSzPts val="2400"/>
              <a:buNone/>
              <a:defRPr>
                <a:solidFill>
                  <a:schemeClr val="dk1"/>
                </a:solidFill>
                <a:latin typeface="Helvetica Neue"/>
                <a:ea typeface="Helvetica Neue"/>
                <a:cs typeface="Helvetica Neue"/>
                <a:sym typeface="Helvetica Neue"/>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ja-JP" altLang="en-US"/>
              <a:t>マスター テキストの書式設定</a:t>
            </a:r>
          </a:p>
        </p:txBody>
      </p:sp>
      <p:sp>
        <p:nvSpPr>
          <p:cNvPr id="20" name="Google Shape;20;p48"/>
          <p:cNvSpPr txBox="1">
            <a:spLocks noGrp="1"/>
          </p:cNvSpPr>
          <p:nvPr>
            <p:ph type="sldNum" idx="12"/>
          </p:nvPr>
        </p:nvSpPr>
        <p:spPr>
          <a:xfrm>
            <a:off x="7086600" y="6474116"/>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21" name="Google Shape;21;p48"/>
          <p:cNvSpPr txBox="1">
            <a:spLocks noGrp="1"/>
          </p:cNvSpPr>
          <p:nvPr>
            <p:ph type="ftr" idx="11"/>
          </p:nvPr>
        </p:nvSpPr>
        <p:spPr>
          <a:xfrm>
            <a:off x="0" y="6812282"/>
            <a:ext cx="6157913" cy="45719"/>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290257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209229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2163526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3979624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3623712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2462543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1153340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3559771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60948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のみ" type="titleOnly" preserve="1">
  <p:cSld name="タイトルのみ">
    <p:spTree>
      <p:nvGrpSpPr>
        <p:cNvPr id="1" name="Shape 22"/>
        <p:cNvGrpSpPr/>
        <p:nvPr/>
      </p:nvGrpSpPr>
      <p:grpSpPr>
        <a:xfrm>
          <a:off x="0" y="0"/>
          <a:ext cx="0" cy="0"/>
          <a:chOff x="0" y="0"/>
          <a:chExt cx="0" cy="0"/>
        </a:xfrm>
      </p:grpSpPr>
      <p:sp>
        <p:nvSpPr>
          <p:cNvPr id="23" name="Google Shape;23;p39"/>
          <p:cNvSpPr txBox="1">
            <a:spLocks noGrp="1"/>
          </p:cNvSpPr>
          <p:nvPr>
            <p:ph type="title"/>
          </p:nvPr>
        </p:nvSpPr>
        <p:spPr>
          <a:xfrm>
            <a:off x="0" y="3"/>
            <a:ext cx="9144000" cy="81279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ja-JP" altLang="en-US"/>
              <a:t>マスター タイトルの書式設定</a:t>
            </a:r>
            <a:endParaRPr/>
          </a:p>
        </p:txBody>
      </p:sp>
      <p:sp>
        <p:nvSpPr>
          <p:cNvPr id="24" name="Google Shape;24;p39"/>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9pPr>
          </a:lstStyle>
          <a:p>
            <a:endParaRPr/>
          </a:p>
        </p:txBody>
      </p:sp>
      <p:sp>
        <p:nvSpPr>
          <p:cNvPr id="25" name="Google Shape;25;p39"/>
          <p:cNvSpPr txBox="1">
            <a:spLocks noGrp="1"/>
          </p:cNvSpPr>
          <p:nvPr>
            <p:ph type="ftr" idx="11"/>
          </p:nvPr>
        </p:nvSpPr>
        <p:spPr>
          <a:xfrm>
            <a:off x="0" y="6812282"/>
            <a:ext cx="6157913" cy="45719"/>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sldNum" idx="12"/>
          </p:nvPr>
        </p:nvSpPr>
        <p:spPr>
          <a:xfrm>
            <a:off x="7086600" y="6474116"/>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9p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2542738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タイトル スライド" type="title" preserve="1">
  <p:cSld name="1_タイトル スライド">
    <p:spTree>
      <p:nvGrpSpPr>
        <p:cNvPr id="1" name="Shape 27"/>
        <p:cNvGrpSpPr/>
        <p:nvPr/>
      </p:nvGrpSpPr>
      <p:grpSpPr>
        <a:xfrm>
          <a:off x="0" y="0"/>
          <a:ext cx="0" cy="0"/>
          <a:chOff x="0" y="0"/>
          <a:chExt cx="0" cy="0"/>
        </a:xfrm>
      </p:grpSpPr>
      <p:sp>
        <p:nvSpPr>
          <p:cNvPr id="28" name="Google Shape;28;p50"/>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Helvetica Neue"/>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ja-JP" altLang="en-US"/>
              <a:t>マスター タイトルの書式設定</a:t>
            </a:r>
            <a:endParaRPr/>
          </a:p>
        </p:txBody>
      </p:sp>
      <p:sp>
        <p:nvSpPr>
          <p:cNvPr id="29" name="Google Shape;29;p5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2400"/>
              <a:buNone/>
              <a:defRPr sz="18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r>
              <a:rPr lang="ja-JP" altLang="en-US"/>
              <a:t>マスター サブタイトルの書式設定</a:t>
            </a:r>
            <a:endParaRPr/>
          </a:p>
        </p:txBody>
      </p:sp>
      <p:sp>
        <p:nvSpPr>
          <p:cNvPr id="30" name="Google Shape;30;p50"/>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9pPr>
          </a:lstStyle>
          <a:p>
            <a:endParaRPr/>
          </a:p>
        </p:txBody>
      </p:sp>
      <p:sp>
        <p:nvSpPr>
          <p:cNvPr id="31" name="Google Shape;31;p50"/>
          <p:cNvSpPr txBox="1">
            <a:spLocks noGrp="1"/>
          </p:cNvSpPr>
          <p:nvPr>
            <p:ph type="ftr" idx="11"/>
          </p:nvPr>
        </p:nvSpPr>
        <p:spPr>
          <a:xfrm>
            <a:off x="0" y="6812282"/>
            <a:ext cx="6157913" cy="45719"/>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0"/>
          <p:cNvSpPr txBox="1">
            <a:spLocks noGrp="1"/>
          </p:cNvSpPr>
          <p:nvPr>
            <p:ph type="sldNum" idx="12"/>
          </p:nvPr>
        </p:nvSpPr>
        <p:spPr>
          <a:xfrm>
            <a:off x="7086600" y="6474116"/>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9p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3785336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 スライド" preserve="1">
  <p:cSld name="タイトル スライド">
    <p:spTree>
      <p:nvGrpSpPr>
        <p:cNvPr id="1" name="Shape 33"/>
        <p:cNvGrpSpPr/>
        <p:nvPr/>
      </p:nvGrpSpPr>
      <p:grpSpPr>
        <a:xfrm>
          <a:off x="0" y="0"/>
          <a:ext cx="0" cy="0"/>
          <a:chOff x="0" y="0"/>
          <a:chExt cx="0" cy="0"/>
        </a:xfrm>
      </p:grpSpPr>
      <p:sp>
        <p:nvSpPr>
          <p:cNvPr id="34" name="Google Shape;34;p52"/>
          <p:cNvSpPr txBox="1">
            <a:spLocks noGrp="1"/>
          </p:cNvSpPr>
          <p:nvPr>
            <p:ph type="ctrTitle"/>
          </p:nvPr>
        </p:nvSpPr>
        <p:spPr>
          <a:xfrm>
            <a:off x="0" y="2696254"/>
            <a:ext cx="9144000" cy="1833563"/>
          </a:xfrm>
          <a:prstGeom prst="rect">
            <a:avLst/>
          </a:prstGeom>
          <a:noFill/>
          <a:ln>
            <a:noFill/>
          </a:ln>
        </p:spPr>
        <p:txBody>
          <a:bodyPr spcFirstLastPara="1" wrap="square" lIns="90000" tIns="45700" rIns="91425" bIns="45700" anchor="ctr" anchorCtr="0">
            <a:normAutofit/>
          </a:bodyPr>
          <a:lstStyle>
            <a:lvl1pPr lvl="0" algn="ctr">
              <a:lnSpc>
                <a:spcPct val="90000"/>
              </a:lnSpc>
              <a:spcBef>
                <a:spcPts val="0"/>
              </a:spcBef>
              <a:spcAft>
                <a:spcPts val="0"/>
              </a:spcAft>
              <a:buClr>
                <a:schemeClr val="dk1"/>
              </a:buClr>
              <a:buSzPts val="6000"/>
              <a:buFont typeface="Helvetica Neue"/>
              <a:buNone/>
              <a:defRPr sz="4500" u="sng">
                <a:solidFill>
                  <a:schemeClr val="dk1"/>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ja-JP" altLang="en-US"/>
              <a:t>マスター タイトルの書式設定</a:t>
            </a:r>
            <a:endParaRPr/>
          </a:p>
        </p:txBody>
      </p:sp>
      <p:sp>
        <p:nvSpPr>
          <p:cNvPr id="35" name="Google Shape;35;p52"/>
          <p:cNvSpPr/>
          <p:nvPr/>
        </p:nvSpPr>
        <p:spPr>
          <a:xfrm>
            <a:off x="0" y="6396337"/>
            <a:ext cx="9144000" cy="346218"/>
          </a:xfrm>
          <a:prstGeom prst="rect">
            <a:avLst/>
          </a:prstGeom>
          <a:noFill/>
          <a:ln>
            <a:noFill/>
          </a:ln>
        </p:spPr>
        <p:txBody>
          <a:bodyPr spcFirstLastPara="1" wrap="square" lIns="68569" tIns="34275" rIns="68569" bIns="34275"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ja-JP" altLang="en-US" sz="1800" b="1" i="0" u="none" strike="noStrike" cap="none">
                <a:solidFill>
                  <a:schemeClr val="dk1"/>
                </a:solidFill>
                <a:latin typeface="Arial"/>
                <a:ea typeface="Arial"/>
                <a:cs typeface="Arial"/>
                <a:sym typeface="Arial"/>
              </a:rPr>
              <a:t>大阪大学大学院 工学研究科 ビジネスエンジニアリング専攻</a:t>
            </a:r>
            <a:endParaRPr sz="1800" b="1" i="0" u="none" strike="noStrike" cap="none">
              <a:solidFill>
                <a:schemeClr val="dk1"/>
              </a:solidFill>
              <a:latin typeface="Arial"/>
              <a:ea typeface="Arial"/>
              <a:cs typeface="Arial"/>
              <a:sym typeface="Arial"/>
            </a:endParaRPr>
          </a:p>
        </p:txBody>
      </p:sp>
      <p:sp>
        <p:nvSpPr>
          <p:cNvPr id="36" name="Google Shape;36;p52"/>
          <p:cNvSpPr txBox="1"/>
          <p:nvPr/>
        </p:nvSpPr>
        <p:spPr>
          <a:xfrm>
            <a:off x="0" y="16935"/>
            <a:ext cx="9144000" cy="812799"/>
          </a:xfrm>
          <a:prstGeom prst="rect">
            <a:avLst/>
          </a:prstGeom>
          <a:noFill/>
          <a:ln>
            <a:noFill/>
          </a:ln>
        </p:spPr>
        <p:txBody>
          <a:bodyPr spcFirstLastPara="1" wrap="square" lIns="68569" tIns="34275" rIns="68569" bIns="34275" anchor="ctr" anchorCtr="0">
            <a:normAutofit/>
          </a:bodyPr>
          <a:lstStyle/>
          <a:p>
            <a:pPr marL="0" marR="0" lvl="0" indent="0" algn="l" rtl="0">
              <a:lnSpc>
                <a:spcPct val="90000"/>
              </a:lnSpc>
              <a:spcBef>
                <a:spcPts val="0"/>
              </a:spcBef>
              <a:spcAft>
                <a:spcPts val="0"/>
              </a:spcAft>
              <a:buClr>
                <a:schemeClr val="dk1"/>
              </a:buClr>
              <a:buSzPts val="3200"/>
              <a:buFont typeface="Helvetica Neue"/>
              <a:buNone/>
            </a:pPr>
            <a:r>
              <a:rPr lang="en-US" altLang="ja-JP" sz="2400" b="1" i="0" u="none" strike="noStrike" cap="none">
                <a:solidFill>
                  <a:schemeClr val="dk1"/>
                </a:solidFill>
                <a:latin typeface="Helvetica Neue"/>
                <a:ea typeface="Helvetica Neue"/>
                <a:cs typeface="Helvetica Neue"/>
                <a:sym typeface="Helvetica Neue"/>
              </a:rPr>
              <a:t>2020</a:t>
            </a:r>
            <a:r>
              <a:rPr lang="ja-JP" altLang="en-US" sz="2400" b="1" i="0" u="none" strike="noStrike" cap="none">
                <a:solidFill>
                  <a:schemeClr val="dk1"/>
                </a:solidFill>
                <a:latin typeface="Helvetica Neue"/>
                <a:ea typeface="Helvetica Neue"/>
                <a:cs typeface="Helvetica Neue"/>
                <a:sym typeface="Helvetica Neue"/>
              </a:rPr>
              <a:t>年度</a:t>
            </a:r>
            <a:r>
              <a:rPr lang="en-US" altLang="ja-JP" sz="2400" b="1" i="0" u="none" strike="noStrike" cap="none">
                <a:solidFill>
                  <a:schemeClr val="dk1"/>
                </a:solidFill>
                <a:latin typeface="Helvetica Neue"/>
                <a:ea typeface="Helvetica Neue"/>
                <a:cs typeface="Helvetica Neue"/>
                <a:sym typeface="Helvetica Neue"/>
              </a:rPr>
              <a:t>BE</a:t>
            </a:r>
            <a:r>
              <a:rPr lang="ja-JP" altLang="en-US" sz="2400" b="1" i="0" u="none" strike="noStrike" cap="none">
                <a:solidFill>
                  <a:schemeClr val="dk1"/>
                </a:solidFill>
                <a:latin typeface="Helvetica Neue"/>
                <a:ea typeface="Helvetica Neue"/>
                <a:cs typeface="Helvetica Neue"/>
                <a:sym typeface="Helvetica Neue"/>
              </a:rPr>
              <a:t>研究</a:t>
            </a:r>
            <a:endParaRPr sz="105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756340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白紙" preserve="1">
  <p:cSld name="白紙">
    <p:spTree>
      <p:nvGrpSpPr>
        <p:cNvPr id="1" name="Shape 108"/>
        <p:cNvGrpSpPr/>
        <p:nvPr/>
      </p:nvGrpSpPr>
      <p:grpSpPr>
        <a:xfrm>
          <a:off x="0" y="0"/>
          <a:ext cx="0" cy="0"/>
          <a:chOff x="0" y="0"/>
          <a:chExt cx="0" cy="0"/>
        </a:xfrm>
      </p:grpSpPr>
      <p:sp>
        <p:nvSpPr>
          <p:cNvPr id="109" name="Google Shape;109;p51"/>
          <p:cNvSpPr txBox="1">
            <a:spLocks noGrp="1"/>
          </p:cNvSpPr>
          <p:nvPr>
            <p:ph type="sldNum" idx="12"/>
          </p:nvPr>
        </p:nvSpPr>
        <p:spPr>
          <a:xfrm>
            <a:off x="7086600" y="6474116"/>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
        <p:nvSpPr>
          <p:cNvPr id="110" name="Google Shape;110;p51"/>
          <p:cNvSpPr txBox="1">
            <a:spLocks noGrp="1"/>
          </p:cNvSpPr>
          <p:nvPr>
            <p:ph type="ftr" idx="11"/>
          </p:nvPr>
        </p:nvSpPr>
        <p:spPr>
          <a:xfrm>
            <a:off x="0" y="6812282"/>
            <a:ext cx="6157913" cy="457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51"/>
          <p:cNvSpPr txBox="1">
            <a:spLocks noGrp="1"/>
          </p:cNvSpPr>
          <p:nvPr>
            <p:ph type="title"/>
          </p:nvPr>
        </p:nvSpPr>
        <p:spPr>
          <a:xfrm>
            <a:off x="0" y="3"/>
            <a:ext cx="9144000" cy="81279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ja-JP" altLang="en-US"/>
              <a:t>マスター タイトルの書式設定</a:t>
            </a:r>
            <a:endParaRPr/>
          </a:p>
        </p:txBody>
      </p:sp>
    </p:spTree>
    <p:extLst>
      <p:ext uri="{BB962C8B-B14F-4D97-AF65-F5344CB8AC3E}">
        <p14:creationId xmlns:p14="http://schemas.microsoft.com/office/powerpoint/2010/main" val="206351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ONE COLUMN TEXT" preserve="1">
  <p:cSld name="1_ONE COLUMN TEXT">
    <p:spTree>
      <p:nvGrpSpPr>
        <p:cNvPr id="1" name="Shape 97"/>
        <p:cNvGrpSpPr/>
        <p:nvPr/>
      </p:nvGrpSpPr>
      <p:grpSpPr>
        <a:xfrm>
          <a:off x="0" y="0"/>
          <a:ext cx="0" cy="0"/>
          <a:chOff x="0" y="0"/>
          <a:chExt cx="0" cy="0"/>
        </a:xfrm>
      </p:grpSpPr>
    </p:spTree>
    <p:extLst>
      <p:ext uri="{BB962C8B-B14F-4D97-AF65-F5344CB8AC3E}">
        <p14:creationId xmlns:p14="http://schemas.microsoft.com/office/powerpoint/2010/main" val="1133411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2107567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1069151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4090611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Google Shape;10;p47"/>
          <p:cNvSpPr txBox="1">
            <a:spLocks noGrp="1"/>
          </p:cNvSpPr>
          <p:nvPr>
            <p:ph type="title"/>
          </p:nvPr>
        </p:nvSpPr>
        <p:spPr>
          <a:xfrm>
            <a:off x="0" y="3"/>
            <a:ext cx="9144000" cy="81279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200"/>
              <a:buFont typeface="Helvetica Neue"/>
              <a:buNone/>
              <a:defRPr sz="3200" b="1"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7"/>
          <p:cNvSpPr txBox="1">
            <a:spLocks noGrp="1"/>
          </p:cNvSpPr>
          <p:nvPr>
            <p:ph type="body" idx="1"/>
          </p:nvPr>
        </p:nvSpPr>
        <p:spPr>
          <a:xfrm>
            <a:off x="0" y="851190"/>
            <a:ext cx="9144000" cy="5505161"/>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Helvetica Neue"/>
                <a:ea typeface="Helvetica Neue"/>
                <a:cs typeface="Helvetica Neue"/>
                <a:sym typeface="Helvetica Neue"/>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47"/>
          <p:cNvSpPr txBox="1">
            <a:spLocks noGrp="1"/>
          </p:cNvSpPr>
          <p:nvPr>
            <p:ph type="sldNum" idx="12"/>
          </p:nvPr>
        </p:nvSpPr>
        <p:spPr>
          <a:xfrm>
            <a:off x="7086600" y="6474116"/>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800"/>
              <a:buFont typeface="Arial"/>
              <a:buNone/>
              <a:defRPr sz="1350" b="0" i="0" u="none" strike="noStrike" cap="none">
                <a:solidFill>
                  <a:srgbClr val="757070"/>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13" name="Google Shape;13;p47"/>
          <p:cNvSpPr txBox="1">
            <a:spLocks noGrp="1"/>
          </p:cNvSpPr>
          <p:nvPr>
            <p:ph type="ftr" idx="11"/>
          </p:nvPr>
        </p:nvSpPr>
        <p:spPr>
          <a:xfrm>
            <a:off x="0" y="6812282"/>
            <a:ext cx="6157913" cy="45719"/>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9pPr>
          </a:lstStyle>
          <a:p>
            <a:endParaRPr/>
          </a:p>
        </p:txBody>
      </p:sp>
      <p:sp>
        <p:nvSpPr>
          <p:cNvPr id="14" name="Google Shape;14;p47"/>
          <p:cNvSpPr/>
          <p:nvPr/>
        </p:nvSpPr>
        <p:spPr>
          <a:xfrm>
            <a:off x="455613" y="713847"/>
            <a:ext cx="8229600" cy="90487"/>
          </a:xfrm>
          <a:prstGeom prst="rect">
            <a:avLst/>
          </a:prstGeom>
          <a:gradFill>
            <a:gsLst>
              <a:gs pos="0">
                <a:srgbClr val="008000"/>
              </a:gs>
              <a:gs pos="100000">
                <a:srgbClr val="FFFFFF"/>
              </a:gs>
            </a:gsLst>
            <a:lin ang="0" scaled="0"/>
          </a:gradFill>
          <a:ln>
            <a:noFill/>
          </a:ln>
        </p:spPr>
        <p:txBody>
          <a:bodyPr spcFirstLastPara="1" wrap="square" lIns="68569" tIns="34275" rIns="68569" bIns="34275"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350" b="0" i="0" u="none" strike="noStrike" cap="none">
              <a:solidFill>
                <a:schemeClr val="dk1"/>
              </a:solidFill>
              <a:latin typeface="Calibri"/>
              <a:ea typeface="Calibri"/>
              <a:cs typeface="Calibri"/>
              <a:sym typeface="Calibri"/>
            </a:endParaRPr>
          </a:p>
        </p:txBody>
      </p:sp>
      <p:sp>
        <p:nvSpPr>
          <p:cNvPr id="15" name="Google Shape;15;p47"/>
          <p:cNvSpPr/>
          <p:nvPr/>
        </p:nvSpPr>
        <p:spPr>
          <a:xfrm>
            <a:off x="179388" y="663047"/>
            <a:ext cx="8229600" cy="26987"/>
          </a:xfrm>
          <a:prstGeom prst="rect">
            <a:avLst/>
          </a:prstGeom>
          <a:gradFill>
            <a:gsLst>
              <a:gs pos="0">
                <a:srgbClr val="008000"/>
              </a:gs>
              <a:gs pos="100000">
                <a:srgbClr val="FFFFFF"/>
              </a:gs>
            </a:gsLst>
            <a:lin ang="0" scaled="0"/>
          </a:gradFill>
          <a:ln>
            <a:noFill/>
          </a:ln>
        </p:spPr>
        <p:txBody>
          <a:bodyPr spcFirstLastPara="1" wrap="square" lIns="68569" tIns="34275" rIns="68569" bIns="34275"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350" b="0" i="0" u="none" strike="noStrike" cap="none">
              <a:solidFill>
                <a:schemeClr val="dk1"/>
              </a:solidFill>
              <a:latin typeface="Calibri"/>
              <a:ea typeface="Calibri"/>
              <a:cs typeface="Calibri"/>
              <a:sym typeface="Calibri"/>
            </a:endParaRPr>
          </a:p>
        </p:txBody>
      </p:sp>
      <p:pic>
        <p:nvPicPr>
          <p:cNvPr id="16" name="Google Shape;16;p47"/>
          <p:cNvPicPr preferRelativeResize="0"/>
          <p:nvPr/>
        </p:nvPicPr>
        <p:blipFill rotWithShape="1">
          <a:blip r:embed="rId8">
            <a:alphaModFix/>
          </a:blip>
          <a:srcRect/>
          <a:stretch/>
        </p:blipFill>
        <p:spPr>
          <a:xfrm>
            <a:off x="7486651" y="0"/>
            <a:ext cx="1663700" cy="812800"/>
          </a:xfrm>
          <a:prstGeom prst="rect">
            <a:avLst/>
          </a:prstGeom>
          <a:noFill/>
          <a:ln>
            <a:noFill/>
          </a:ln>
        </p:spPr>
      </p:pic>
    </p:spTree>
    <p:extLst>
      <p:ext uri="{BB962C8B-B14F-4D97-AF65-F5344CB8AC3E}">
        <p14:creationId xmlns:p14="http://schemas.microsoft.com/office/powerpoint/2010/main" val="4251683565"/>
      </p:ext>
    </p:extLst>
  </p:cSld>
  <p:clrMap bg1="lt1" tx1="dk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05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0A863-647D-48D7-B3EB-AA372DEF823F}" type="datetimeFigureOut">
              <a:rPr kumimoji="1" lang="ja-JP" altLang="en-US" smtClean="0"/>
              <a:t>2026/6/12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41A828-0B11-4909-93E9-C82AA3E099E9}" type="slidenum">
              <a:rPr kumimoji="1" lang="ja-JP" altLang="en-US" smtClean="0"/>
              <a:t>‹#›</a:t>
            </a:fld>
            <a:endParaRPr kumimoji="1" lang="ja-JP" altLang="en-US"/>
          </a:p>
        </p:txBody>
      </p:sp>
    </p:spTree>
    <p:extLst>
      <p:ext uri="{BB962C8B-B14F-4D97-AF65-F5344CB8AC3E}">
        <p14:creationId xmlns:p14="http://schemas.microsoft.com/office/powerpoint/2010/main" val="3645907220"/>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890552-4CF3-472A-8440-E44053934631}"/>
              </a:ext>
            </a:extLst>
          </p:cNvPr>
          <p:cNvSpPr>
            <a:spLocks noGrp="1"/>
          </p:cNvSpPr>
          <p:nvPr>
            <p:ph type="ctrTitle"/>
          </p:nvPr>
        </p:nvSpPr>
        <p:spPr>
          <a:xfrm>
            <a:off x="-1" y="0"/>
            <a:ext cx="9143999" cy="697584"/>
          </a:xfrm>
        </p:spPr>
        <p:txBody>
          <a:bodyPr anchor="ctr" anchorCtr="0">
            <a:noAutofit/>
          </a:bodyPr>
          <a:lstStyle/>
          <a:p>
            <a:r>
              <a:rPr kumimoji="1" lang="ja-JP" altLang="en-US" sz="2800" dirty="0">
                <a:latin typeface="ＭＳ ゴシック" panose="020B0609070205080204" pitchFamily="49" charset="-128"/>
                <a:ea typeface="ＭＳ ゴシック" panose="020B0609070205080204" pitchFamily="49" charset="-128"/>
              </a:rPr>
              <a:t>アイデアを形にする</a:t>
            </a:r>
          </a:p>
        </p:txBody>
      </p:sp>
      <p:sp>
        <p:nvSpPr>
          <p:cNvPr id="4" name="スライド番号プレースホルダー 11">
            <a:extLst>
              <a:ext uri="{FF2B5EF4-FFF2-40B4-BE49-F238E27FC236}">
                <a16:creationId xmlns:a16="http://schemas.microsoft.com/office/drawing/2014/main" id="{9FC1A7B6-65C7-4A1C-AB77-9D4AA309D09A}"/>
              </a:ext>
            </a:extLst>
          </p:cNvPr>
          <p:cNvSpPr>
            <a:spLocks noGrp="1"/>
          </p:cNvSpPr>
          <p:nvPr>
            <p:ph type="sldNum" sz="quarter" idx="12"/>
          </p:nvPr>
        </p:nvSpPr>
        <p:spPr>
          <a:xfrm>
            <a:off x="8704612" y="6492875"/>
            <a:ext cx="439387" cy="365125"/>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1200" b="1" kern="1200">
                <a:solidFill>
                  <a:schemeClr val="tx1"/>
                </a:solidFill>
                <a:latin typeface="Meiryo UI" panose="020B0604030504040204" pitchFamily="50" charset="-128"/>
                <a:ea typeface="Meiryo UI" panose="020B0604030504040204" pitchFamily="50" charset="-128"/>
                <a:cs typeface="+mn-cs"/>
              </a:defRPr>
            </a:lvl1pPr>
            <a:lvl2pPr marL="45692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2pPr>
            <a:lvl3pPr marL="91384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3pPr>
            <a:lvl4pPr marL="137076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4pPr>
            <a:lvl5pPr marL="1827681"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5pPr>
            <a:lvl6pPr marL="2284602" algn="l" defTabSz="913840" rtl="0" eaLnBrk="1" latinLnBrk="0" hangingPunct="1">
              <a:defRPr kumimoji="1" b="1" kern="1200">
                <a:solidFill>
                  <a:schemeClr val="tx1"/>
                </a:solidFill>
                <a:latin typeface="Arial" pitchFamily="34" charset="0"/>
                <a:ea typeface="ＭＳ Ｐゴシック" pitchFamily="50" charset="-128"/>
                <a:cs typeface="+mn-cs"/>
              </a:defRPr>
            </a:lvl6pPr>
            <a:lvl7pPr marL="2741523" algn="l" defTabSz="913840" rtl="0" eaLnBrk="1" latinLnBrk="0" hangingPunct="1">
              <a:defRPr kumimoji="1" b="1" kern="1200">
                <a:solidFill>
                  <a:schemeClr val="tx1"/>
                </a:solidFill>
                <a:latin typeface="Arial" pitchFamily="34" charset="0"/>
                <a:ea typeface="ＭＳ Ｐゴシック" pitchFamily="50" charset="-128"/>
                <a:cs typeface="+mn-cs"/>
              </a:defRPr>
            </a:lvl7pPr>
            <a:lvl8pPr marL="3198442" algn="l" defTabSz="913840" rtl="0" eaLnBrk="1" latinLnBrk="0" hangingPunct="1">
              <a:defRPr kumimoji="1" b="1" kern="1200">
                <a:solidFill>
                  <a:schemeClr val="tx1"/>
                </a:solidFill>
                <a:latin typeface="Arial" pitchFamily="34" charset="0"/>
                <a:ea typeface="ＭＳ Ｐゴシック" pitchFamily="50" charset="-128"/>
                <a:cs typeface="+mn-cs"/>
              </a:defRPr>
            </a:lvl8pPr>
            <a:lvl9pPr marL="3655363" algn="l" defTabSz="913840" rtl="0" eaLnBrk="1" latinLnBrk="0" hangingPunct="1">
              <a:defRPr kumimoji="1" b="1" kern="1200">
                <a:solidFill>
                  <a:schemeClr val="tx1"/>
                </a:solidFill>
                <a:latin typeface="Arial" pitchFamily="34" charset="0"/>
                <a:ea typeface="ＭＳ Ｐゴシック" pitchFamily="50"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4F023CD-8DDC-4AD1-8268-D718B65F3425}" type="slidenum">
              <a:rPr kumimoji="1" lang="ja-JP" altLang="en-US" sz="1200" b="1"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a:extLst>
              <a:ext uri="{FF2B5EF4-FFF2-40B4-BE49-F238E27FC236}">
                <a16:creationId xmlns:a16="http://schemas.microsoft.com/office/drawing/2014/main" id="{F06B0115-A68F-4044-B434-3F44B602C4CB}"/>
              </a:ext>
            </a:extLst>
          </p:cNvPr>
          <p:cNvCxnSpPr/>
          <p:nvPr/>
        </p:nvCxnSpPr>
        <p:spPr>
          <a:xfrm>
            <a:off x="0" y="697584"/>
            <a:ext cx="914399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77EFA0F5-618C-4647-8FC9-8F57E51F0C94}"/>
              </a:ext>
            </a:extLst>
          </p:cNvPr>
          <p:cNvCxnSpPr/>
          <p:nvPr/>
        </p:nvCxnSpPr>
        <p:spPr>
          <a:xfrm>
            <a:off x="0" y="744717"/>
            <a:ext cx="914399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表 9">
            <a:extLst>
              <a:ext uri="{FF2B5EF4-FFF2-40B4-BE49-F238E27FC236}">
                <a16:creationId xmlns:a16="http://schemas.microsoft.com/office/drawing/2014/main" id="{CFA1E05D-91BB-40E3-8403-EF1A4F7C7FFD}"/>
              </a:ext>
            </a:extLst>
          </p:cNvPr>
          <p:cNvGraphicFramePr>
            <a:graphicFrameLocks noGrp="1"/>
          </p:cNvGraphicFramePr>
          <p:nvPr>
            <p:extLst>
              <p:ext uri="{D42A27DB-BD31-4B8C-83A1-F6EECF244321}">
                <p14:modId xmlns:p14="http://schemas.microsoft.com/office/powerpoint/2010/main" val="2156213612"/>
              </p:ext>
            </p:extLst>
          </p:nvPr>
        </p:nvGraphicFramePr>
        <p:xfrm>
          <a:off x="179512" y="899552"/>
          <a:ext cx="8784976" cy="1737360"/>
        </p:xfrm>
        <a:graphic>
          <a:graphicData uri="http://schemas.openxmlformats.org/drawingml/2006/table">
            <a:tbl>
              <a:tblPr firstRow="1" bandRow="1">
                <a:tableStyleId>{5940675A-B579-460E-94D1-54222C63F5DA}</a:tableStyleId>
              </a:tblPr>
              <a:tblGrid>
                <a:gridCol w="1913120">
                  <a:extLst>
                    <a:ext uri="{9D8B030D-6E8A-4147-A177-3AD203B41FA5}">
                      <a16:colId xmlns:a16="http://schemas.microsoft.com/office/drawing/2014/main" val="1120632158"/>
                    </a:ext>
                  </a:extLst>
                </a:gridCol>
                <a:gridCol w="6871856">
                  <a:extLst>
                    <a:ext uri="{9D8B030D-6E8A-4147-A177-3AD203B41FA5}">
                      <a16:colId xmlns:a16="http://schemas.microsoft.com/office/drawing/2014/main" val="2712777189"/>
                    </a:ext>
                  </a:extLst>
                </a:gridCol>
              </a:tblGrid>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ターゲットとするユーザー</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endParaRPr kumimoji="1" lang="ja-JP" altLang="en-US"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480850968"/>
                  </a:ext>
                </a:extLst>
              </a:tr>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課題の定義</a:t>
                      </a:r>
                      <a:endParaRPr kumimoji="1" lang="en-US" altLang="ja-JP" sz="1600" b="1" dirty="0">
                        <a:latin typeface="ＭＳ ゴシック" panose="020B0609070205080204" pitchFamily="49" charset="-128"/>
                        <a:ea typeface="ＭＳ ゴシック" panose="020B0609070205080204" pitchFamily="49" charset="-128"/>
                      </a:endParaRPr>
                    </a:p>
                    <a:p>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endParaRPr kumimoji="1" lang="ja-JP" altLang="en-US"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653237798"/>
                  </a:ext>
                </a:extLst>
              </a:tr>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決定したアイデア</a:t>
                      </a:r>
                      <a:br>
                        <a:rPr kumimoji="1" lang="en-US" altLang="ja-JP" sz="1600" b="1" dirty="0">
                          <a:latin typeface="ＭＳ ゴシック" panose="020B0609070205080204" pitchFamily="49" charset="-128"/>
                          <a:ea typeface="ＭＳ ゴシック" panose="020B0609070205080204" pitchFamily="49" charset="-128"/>
                        </a:rPr>
                      </a:br>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製品・サービス</a:t>
                      </a:r>
                      <a:r>
                        <a:rPr kumimoji="1" lang="en-US" altLang="ja-JP" sz="1600" b="1" dirty="0">
                          <a:latin typeface="ＭＳ ゴシック" panose="020B0609070205080204" pitchFamily="49" charset="-128"/>
                          <a:ea typeface="ＭＳ ゴシック" panose="020B0609070205080204" pitchFamily="49" charset="-128"/>
                        </a:rPr>
                        <a:t>)</a:t>
                      </a:r>
                    </a:p>
                  </a:txBody>
                  <a:tcPr>
                    <a:solidFill>
                      <a:srgbClr val="DDDDDD"/>
                    </a:solidFill>
                  </a:tcPr>
                </a:tc>
                <a:tc>
                  <a:txBody>
                    <a:bodyPr/>
                    <a:lstStyle/>
                    <a:p>
                      <a:endParaRPr kumimoji="1" lang="ja-JP" altLang="en-US"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1955047530"/>
                  </a:ext>
                </a:extLst>
              </a:tr>
            </a:tbl>
          </a:graphicData>
        </a:graphic>
      </p:graphicFrame>
      <p:graphicFrame>
        <p:nvGraphicFramePr>
          <p:cNvPr id="27" name="表 9">
            <a:extLst>
              <a:ext uri="{FF2B5EF4-FFF2-40B4-BE49-F238E27FC236}">
                <a16:creationId xmlns:a16="http://schemas.microsoft.com/office/drawing/2014/main" id="{38BD8BC5-970C-4104-AC7A-4484EF8F035A}"/>
              </a:ext>
            </a:extLst>
          </p:cNvPr>
          <p:cNvGraphicFramePr>
            <a:graphicFrameLocks noGrp="1"/>
          </p:cNvGraphicFramePr>
          <p:nvPr>
            <p:extLst>
              <p:ext uri="{D42A27DB-BD31-4B8C-83A1-F6EECF244321}">
                <p14:modId xmlns:p14="http://schemas.microsoft.com/office/powerpoint/2010/main" val="2966405712"/>
              </p:ext>
            </p:extLst>
          </p:nvPr>
        </p:nvGraphicFramePr>
        <p:xfrm>
          <a:off x="179512" y="2939155"/>
          <a:ext cx="8784976" cy="3754719"/>
        </p:xfrm>
        <a:graphic>
          <a:graphicData uri="http://schemas.openxmlformats.org/drawingml/2006/table">
            <a:tbl>
              <a:tblPr firstRow="1" bandRow="1">
                <a:tableStyleId>{5940675A-B579-460E-94D1-54222C63F5DA}</a:tableStyleId>
              </a:tblPr>
              <a:tblGrid>
                <a:gridCol w="1913120">
                  <a:extLst>
                    <a:ext uri="{9D8B030D-6E8A-4147-A177-3AD203B41FA5}">
                      <a16:colId xmlns:a16="http://schemas.microsoft.com/office/drawing/2014/main" val="1120632158"/>
                    </a:ext>
                  </a:extLst>
                </a:gridCol>
                <a:gridCol w="6871856">
                  <a:extLst>
                    <a:ext uri="{9D8B030D-6E8A-4147-A177-3AD203B41FA5}">
                      <a16:colId xmlns:a16="http://schemas.microsoft.com/office/drawing/2014/main" val="2712777189"/>
                    </a:ext>
                  </a:extLst>
                </a:gridCol>
              </a:tblGrid>
              <a:tr h="1651006">
                <a:tc>
                  <a:txBody>
                    <a:bodyPr/>
                    <a:lstStyle/>
                    <a:p>
                      <a:r>
                        <a:rPr kumimoji="1" lang="ja-JP" altLang="en-US" sz="1600" b="1" dirty="0">
                          <a:latin typeface="ＭＳ ゴシック" panose="020B0609070205080204" pitchFamily="49" charset="-128"/>
                          <a:ea typeface="ＭＳ ゴシック" panose="020B0609070205080204" pitchFamily="49" charset="-128"/>
                        </a:rPr>
                        <a:t>アイデア</a:t>
                      </a:r>
                      <a:br>
                        <a:rPr kumimoji="1" lang="en-US" altLang="ja-JP" sz="1600" b="1" dirty="0">
                          <a:latin typeface="ＭＳ ゴシック" panose="020B0609070205080204" pitchFamily="49" charset="-128"/>
                          <a:ea typeface="ＭＳ ゴシック" panose="020B0609070205080204" pitchFamily="49" charset="-128"/>
                        </a:rPr>
                      </a:br>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製品・サービス</a:t>
                      </a:r>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の具体的な内容</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p>
                  </a:txBody>
                  <a:tcPr/>
                </a:tc>
                <a:extLst>
                  <a:ext uri="{0D108BD9-81ED-4DB2-BD59-A6C34878D82A}">
                    <a16:rowId xmlns:a16="http://schemas.microsoft.com/office/drawing/2014/main" val="2480850968"/>
                  </a:ext>
                </a:extLst>
              </a:tr>
              <a:tr h="990583">
                <a:tc>
                  <a:txBody>
                    <a:bodyPr/>
                    <a:lstStyle/>
                    <a:p>
                      <a:r>
                        <a:rPr kumimoji="1" lang="ja-JP" altLang="en-US" sz="1600" b="1" dirty="0">
                          <a:latin typeface="ＭＳ ゴシック" panose="020B0609070205080204" pitchFamily="49" charset="-128"/>
                          <a:ea typeface="ＭＳ ゴシック" panose="020B0609070205080204" pitchFamily="49" charset="-128"/>
                        </a:rPr>
                        <a:t>ユーザーにとって</a:t>
                      </a:r>
                      <a:endParaRPr kumimoji="1" lang="en-US" altLang="ja-JP" sz="1600" b="1" dirty="0">
                        <a:latin typeface="ＭＳ ゴシック" panose="020B0609070205080204" pitchFamily="49" charset="-128"/>
                        <a:ea typeface="ＭＳ ゴシック" panose="020B0609070205080204" pitchFamily="49" charset="-128"/>
                      </a:endParaRPr>
                    </a:p>
                    <a:p>
                      <a:r>
                        <a:rPr kumimoji="1" lang="ja-JP" altLang="en-US" sz="1600" b="1" dirty="0">
                          <a:latin typeface="ＭＳ ゴシック" panose="020B0609070205080204" pitchFamily="49" charset="-128"/>
                          <a:ea typeface="ＭＳ ゴシック" panose="020B0609070205080204" pitchFamily="49" charset="-128"/>
                        </a:rPr>
                        <a:t>嬉しいことを増やす要因</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p>
                  </a:txBody>
                  <a:tcPr/>
                </a:tc>
                <a:extLst>
                  <a:ext uri="{0D108BD9-81ED-4DB2-BD59-A6C34878D82A}">
                    <a16:rowId xmlns:a16="http://schemas.microsoft.com/office/drawing/2014/main" val="3653237798"/>
                  </a:ext>
                </a:extLst>
              </a:tr>
              <a:tr h="1026776">
                <a:tc>
                  <a:txBody>
                    <a:bodyPr/>
                    <a:lstStyle/>
                    <a:p>
                      <a:r>
                        <a:rPr kumimoji="1" lang="ja-JP" altLang="en-US" sz="1600" b="1" dirty="0">
                          <a:latin typeface="ＭＳ ゴシック" panose="020B0609070205080204" pitchFamily="49" charset="-128"/>
                          <a:ea typeface="ＭＳ ゴシック" panose="020B0609070205080204" pitchFamily="49" charset="-128"/>
                        </a:rPr>
                        <a:t>ユーザーにとって</a:t>
                      </a:r>
                      <a:endParaRPr kumimoji="1" lang="en-US" altLang="ja-JP" sz="1600" b="1" dirty="0">
                        <a:latin typeface="ＭＳ ゴシック" panose="020B0609070205080204" pitchFamily="49" charset="-128"/>
                        <a:ea typeface="ＭＳ ゴシック" panose="020B0609070205080204" pitchFamily="49" charset="-128"/>
                      </a:endParaRPr>
                    </a:p>
                    <a:p>
                      <a:r>
                        <a:rPr kumimoji="1" lang="ja-JP" altLang="en-US" sz="1600" b="1" dirty="0">
                          <a:latin typeface="ＭＳ ゴシック" panose="020B0609070205080204" pitchFamily="49" charset="-128"/>
                          <a:ea typeface="ＭＳ ゴシック" panose="020B0609070205080204" pitchFamily="49" charset="-128"/>
                        </a:rPr>
                        <a:t>嫌なことを減らす要因</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a:t>
                      </a:r>
                    </a:p>
                  </a:txBody>
                  <a:tcPr/>
                </a:tc>
                <a:extLst>
                  <a:ext uri="{0D108BD9-81ED-4DB2-BD59-A6C34878D82A}">
                    <a16:rowId xmlns:a16="http://schemas.microsoft.com/office/drawing/2014/main" val="1955047530"/>
                  </a:ext>
                </a:extLst>
              </a:tr>
            </a:tbl>
          </a:graphicData>
        </a:graphic>
      </p:graphicFrame>
    </p:spTree>
    <p:extLst>
      <p:ext uri="{BB962C8B-B14F-4D97-AF65-F5344CB8AC3E}">
        <p14:creationId xmlns:p14="http://schemas.microsoft.com/office/powerpoint/2010/main" val="165571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890552-4CF3-472A-8440-E44053934631}"/>
              </a:ext>
            </a:extLst>
          </p:cNvPr>
          <p:cNvSpPr>
            <a:spLocks noGrp="1"/>
          </p:cNvSpPr>
          <p:nvPr>
            <p:ph type="ctrTitle"/>
          </p:nvPr>
        </p:nvSpPr>
        <p:spPr>
          <a:xfrm>
            <a:off x="-1" y="0"/>
            <a:ext cx="9143999" cy="697584"/>
          </a:xfrm>
        </p:spPr>
        <p:txBody>
          <a:bodyPr anchor="ctr" anchorCtr="0">
            <a:noAutofit/>
          </a:bodyPr>
          <a:lstStyle/>
          <a:p>
            <a:r>
              <a:rPr kumimoji="1" lang="ja-JP" altLang="en-US" sz="2800" dirty="0">
                <a:latin typeface="ＭＳ ゴシック" panose="020B0609070205080204" pitchFamily="49" charset="-128"/>
                <a:ea typeface="ＭＳ ゴシック" panose="020B0609070205080204" pitchFamily="49" charset="-128"/>
              </a:rPr>
              <a:t>アイデアを形にする</a:t>
            </a:r>
          </a:p>
        </p:txBody>
      </p:sp>
      <p:sp>
        <p:nvSpPr>
          <p:cNvPr id="4" name="スライド番号プレースホルダー 11">
            <a:extLst>
              <a:ext uri="{FF2B5EF4-FFF2-40B4-BE49-F238E27FC236}">
                <a16:creationId xmlns:a16="http://schemas.microsoft.com/office/drawing/2014/main" id="{9FC1A7B6-65C7-4A1C-AB77-9D4AA309D09A}"/>
              </a:ext>
            </a:extLst>
          </p:cNvPr>
          <p:cNvSpPr>
            <a:spLocks noGrp="1"/>
          </p:cNvSpPr>
          <p:nvPr>
            <p:ph type="sldNum" sz="quarter" idx="12"/>
          </p:nvPr>
        </p:nvSpPr>
        <p:spPr>
          <a:xfrm>
            <a:off x="8704612" y="6492875"/>
            <a:ext cx="439387" cy="365125"/>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1200" b="1" kern="1200">
                <a:solidFill>
                  <a:schemeClr val="tx1"/>
                </a:solidFill>
                <a:latin typeface="Meiryo UI" panose="020B0604030504040204" pitchFamily="50" charset="-128"/>
                <a:ea typeface="Meiryo UI" panose="020B0604030504040204" pitchFamily="50" charset="-128"/>
                <a:cs typeface="+mn-cs"/>
              </a:defRPr>
            </a:lvl1pPr>
            <a:lvl2pPr marL="45692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2pPr>
            <a:lvl3pPr marL="91384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3pPr>
            <a:lvl4pPr marL="1370760"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4pPr>
            <a:lvl5pPr marL="1827681" algn="ctr" rtl="0" fontAlgn="base">
              <a:spcBef>
                <a:spcPct val="0"/>
              </a:spcBef>
              <a:spcAft>
                <a:spcPct val="0"/>
              </a:spcAft>
              <a:defRPr kumimoji="1" b="1" kern="1200">
                <a:solidFill>
                  <a:schemeClr val="tx1"/>
                </a:solidFill>
                <a:latin typeface="Arial" pitchFamily="34" charset="0"/>
                <a:ea typeface="ＭＳ Ｐゴシック" pitchFamily="50" charset="-128"/>
                <a:cs typeface="+mn-cs"/>
              </a:defRPr>
            </a:lvl5pPr>
            <a:lvl6pPr marL="2284602" algn="l" defTabSz="913840" rtl="0" eaLnBrk="1" latinLnBrk="0" hangingPunct="1">
              <a:defRPr kumimoji="1" b="1" kern="1200">
                <a:solidFill>
                  <a:schemeClr val="tx1"/>
                </a:solidFill>
                <a:latin typeface="Arial" pitchFamily="34" charset="0"/>
                <a:ea typeface="ＭＳ Ｐゴシック" pitchFamily="50" charset="-128"/>
                <a:cs typeface="+mn-cs"/>
              </a:defRPr>
            </a:lvl6pPr>
            <a:lvl7pPr marL="2741523" algn="l" defTabSz="913840" rtl="0" eaLnBrk="1" latinLnBrk="0" hangingPunct="1">
              <a:defRPr kumimoji="1" b="1" kern="1200">
                <a:solidFill>
                  <a:schemeClr val="tx1"/>
                </a:solidFill>
                <a:latin typeface="Arial" pitchFamily="34" charset="0"/>
                <a:ea typeface="ＭＳ Ｐゴシック" pitchFamily="50" charset="-128"/>
                <a:cs typeface="+mn-cs"/>
              </a:defRPr>
            </a:lvl7pPr>
            <a:lvl8pPr marL="3198442" algn="l" defTabSz="913840" rtl="0" eaLnBrk="1" latinLnBrk="0" hangingPunct="1">
              <a:defRPr kumimoji="1" b="1" kern="1200">
                <a:solidFill>
                  <a:schemeClr val="tx1"/>
                </a:solidFill>
                <a:latin typeface="Arial" pitchFamily="34" charset="0"/>
                <a:ea typeface="ＭＳ Ｐゴシック" pitchFamily="50" charset="-128"/>
                <a:cs typeface="+mn-cs"/>
              </a:defRPr>
            </a:lvl8pPr>
            <a:lvl9pPr marL="3655363" algn="l" defTabSz="913840" rtl="0" eaLnBrk="1" latinLnBrk="0" hangingPunct="1">
              <a:defRPr kumimoji="1" b="1" kern="1200">
                <a:solidFill>
                  <a:schemeClr val="tx1"/>
                </a:solidFill>
                <a:latin typeface="Arial" pitchFamily="34" charset="0"/>
                <a:ea typeface="ＭＳ Ｐゴシック" pitchFamily="50"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4F023CD-8DDC-4AD1-8268-D718B65F3425}" type="slidenum">
              <a:rPr kumimoji="1" lang="ja-JP" altLang="en-US" sz="1200" b="1"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a:extLst>
              <a:ext uri="{FF2B5EF4-FFF2-40B4-BE49-F238E27FC236}">
                <a16:creationId xmlns:a16="http://schemas.microsoft.com/office/drawing/2014/main" id="{F06B0115-A68F-4044-B434-3F44B602C4CB}"/>
              </a:ext>
            </a:extLst>
          </p:cNvPr>
          <p:cNvCxnSpPr/>
          <p:nvPr/>
        </p:nvCxnSpPr>
        <p:spPr>
          <a:xfrm>
            <a:off x="0" y="697584"/>
            <a:ext cx="914399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77EFA0F5-618C-4647-8FC9-8F57E51F0C94}"/>
              </a:ext>
            </a:extLst>
          </p:cNvPr>
          <p:cNvCxnSpPr/>
          <p:nvPr/>
        </p:nvCxnSpPr>
        <p:spPr>
          <a:xfrm>
            <a:off x="0" y="744717"/>
            <a:ext cx="914399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4B14CF91-DF2F-48C8-B5D9-3372588CE416}"/>
              </a:ext>
            </a:extLst>
          </p:cNvPr>
          <p:cNvSpPr txBox="1"/>
          <p:nvPr/>
        </p:nvSpPr>
        <p:spPr>
          <a:xfrm>
            <a:off x="899592" y="150959"/>
            <a:ext cx="877163" cy="369332"/>
          </a:xfrm>
          <a:prstGeom prst="rect">
            <a:avLst/>
          </a:prstGeom>
          <a:noFill/>
          <a:ln>
            <a:solidFill>
              <a:srgbClr val="FF0000"/>
            </a:solidFill>
          </a:ln>
        </p:spPr>
        <p:txBody>
          <a:bodyPr wrap="none" rtlCol="0">
            <a:spAutoFit/>
          </a:bodyPr>
          <a:lstStyle/>
          <a:p>
            <a:r>
              <a:rPr lang="ja-JP" altLang="en-US" dirty="0">
                <a:solidFill>
                  <a:srgbClr val="FF0000"/>
                </a:solidFill>
                <a:latin typeface="ＭＳ ゴシック" panose="020B0609070205080204" pitchFamily="49" charset="-128"/>
                <a:ea typeface="ＭＳ ゴシック" panose="020B0609070205080204" pitchFamily="49" charset="-128"/>
              </a:rPr>
              <a:t>参考例</a:t>
            </a:r>
            <a:endParaRPr kumimoji="1" lang="ja-JP" altLang="en-US" dirty="0">
              <a:solidFill>
                <a:srgbClr val="FF0000"/>
              </a:solidFill>
              <a:latin typeface="ＭＳ ゴシック" panose="020B0609070205080204" pitchFamily="49" charset="-128"/>
              <a:ea typeface="ＭＳ ゴシック" panose="020B0609070205080204" pitchFamily="49" charset="-128"/>
            </a:endParaRPr>
          </a:p>
        </p:txBody>
      </p:sp>
      <p:graphicFrame>
        <p:nvGraphicFramePr>
          <p:cNvPr id="8" name="表 9">
            <a:extLst>
              <a:ext uri="{FF2B5EF4-FFF2-40B4-BE49-F238E27FC236}">
                <a16:creationId xmlns:a16="http://schemas.microsoft.com/office/drawing/2014/main" id="{CFA1E05D-91BB-40E3-8403-EF1A4F7C7FFD}"/>
              </a:ext>
            </a:extLst>
          </p:cNvPr>
          <p:cNvGraphicFramePr>
            <a:graphicFrameLocks noGrp="1"/>
          </p:cNvGraphicFramePr>
          <p:nvPr>
            <p:extLst>
              <p:ext uri="{D42A27DB-BD31-4B8C-83A1-F6EECF244321}">
                <p14:modId xmlns:p14="http://schemas.microsoft.com/office/powerpoint/2010/main" val="3117813226"/>
              </p:ext>
            </p:extLst>
          </p:nvPr>
        </p:nvGraphicFramePr>
        <p:xfrm>
          <a:off x="179512" y="899552"/>
          <a:ext cx="8784976" cy="1737360"/>
        </p:xfrm>
        <a:graphic>
          <a:graphicData uri="http://schemas.openxmlformats.org/drawingml/2006/table">
            <a:tbl>
              <a:tblPr firstRow="1" bandRow="1">
                <a:tableStyleId>{5940675A-B579-460E-94D1-54222C63F5DA}</a:tableStyleId>
              </a:tblPr>
              <a:tblGrid>
                <a:gridCol w="1913120">
                  <a:extLst>
                    <a:ext uri="{9D8B030D-6E8A-4147-A177-3AD203B41FA5}">
                      <a16:colId xmlns:a16="http://schemas.microsoft.com/office/drawing/2014/main" val="1120632158"/>
                    </a:ext>
                  </a:extLst>
                </a:gridCol>
                <a:gridCol w="6871856">
                  <a:extLst>
                    <a:ext uri="{9D8B030D-6E8A-4147-A177-3AD203B41FA5}">
                      <a16:colId xmlns:a16="http://schemas.microsoft.com/office/drawing/2014/main" val="2712777189"/>
                    </a:ext>
                  </a:extLst>
                </a:gridCol>
              </a:tblGrid>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ターゲットとするユーザー</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sz="1600" dirty="0">
                          <a:solidFill>
                            <a:srgbClr val="FF0000"/>
                          </a:solidFill>
                          <a:latin typeface="ＭＳ ゴシック" panose="020B0609070205080204" pitchFamily="49" charset="-128"/>
                          <a:ea typeface="ＭＳ ゴシック" panose="020B0609070205080204" pitchFamily="49" charset="-128"/>
                        </a:rPr>
                        <a:t>「足を止めてくれない来場者」</a:t>
                      </a:r>
                    </a:p>
                  </a:txBody>
                  <a:tcPr/>
                </a:tc>
                <a:extLst>
                  <a:ext uri="{0D108BD9-81ED-4DB2-BD59-A6C34878D82A}">
                    <a16:rowId xmlns:a16="http://schemas.microsoft.com/office/drawing/2014/main" val="2480850968"/>
                  </a:ext>
                </a:extLst>
              </a:tr>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課題の定義</a:t>
                      </a:r>
                      <a:endParaRPr kumimoji="1" lang="en-US" altLang="ja-JP" sz="1600" b="1" dirty="0">
                        <a:latin typeface="ＭＳ ゴシック" panose="020B0609070205080204" pitchFamily="49" charset="-128"/>
                        <a:ea typeface="ＭＳ ゴシック" panose="020B0609070205080204" pitchFamily="49" charset="-128"/>
                      </a:endParaRPr>
                    </a:p>
                    <a:p>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pPr algn="l"/>
                      <a:r>
                        <a:rPr kumimoji="1" lang="ja-JP" altLang="en-US" sz="1600" dirty="0">
                          <a:solidFill>
                            <a:srgbClr val="FF0000"/>
                          </a:solidFill>
                          <a:latin typeface="ＭＳ ゴシック" panose="020B0609070205080204" pitchFamily="49" charset="-128"/>
                          <a:ea typeface="ＭＳ ゴシック" panose="020B0609070205080204" pitchFamily="49" charset="-128"/>
                        </a:rPr>
                        <a:t>展示会の来場者が受け取り易い販促物はチラシである必要はないのでは？</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653237798"/>
                  </a:ext>
                </a:extLst>
              </a:tr>
              <a:tr h="370840">
                <a:tc>
                  <a:txBody>
                    <a:bodyPr/>
                    <a:lstStyle/>
                    <a:p>
                      <a:r>
                        <a:rPr kumimoji="1" lang="ja-JP" altLang="en-US" sz="1600" b="1" dirty="0">
                          <a:latin typeface="ＭＳ ゴシック" panose="020B0609070205080204" pitchFamily="49" charset="-128"/>
                          <a:ea typeface="ＭＳ ゴシック" panose="020B0609070205080204" pitchFamily="49" charset="-128"/>
                        </a:rPr>
                        <a:t>決定したアイデア</a:t>
                      </a:r>
                      <a:br>
                        <a:rPr kumimoji="1" lang="en-US" altLang="ja-JP" sz="1600" b="1" dirty="0">
                          <a:latin typeface="ＭＳ ゴシック" panose="020B0609070205080204" pitchFamily="49" charset="-128"/>
                          <a:ea typeface="ＭＳ ゴシック" panose="020B0609070205080204" pitchFamily="49" charset="-128"/>
                        </a:rPr>
                      </a:br>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製品・サービス</a:t>
                      </a:r>
                      <a:r>
                        <a:rPr kumimoji="1" lang="en-US" altLang="ja-JP" sz="1600" b="1" dirty="0">
                          <a:latin typeface="ＭＳ ゴシック" panose="020B0609070205080204" pitchFamily="49" charset="-128"/>
                          <a:ea typeface="ＭＳ ゴシック" panose="020B0609070205080204" pitchFamily="49" charset="-128"/>
                        </a:rPr>
                        <a:t>)</a:t>
                      </a:r>
                    </a:p>
                  </a:txBody>
                  <a:tcPr>
                    <a:solidFill>
                      <a:srgbClr val="DDDD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latin typeface="ＭＳ ゴシック" panose="020B0609070205080204" pitchFamily="49" charset="-128"/>
                          <a:ea typeface="ＭＳ ゴシック" panose="020B0609070205080204" pitchFamily="49" charset="-128"/>
                        </a:rPr>
                        <a:t>ＱＲコード付きチケット（クジ付き）による販促</a:t>
                      </a:r>
                    </a:p>
                  </a:txBody>
                  <a:tcPr/>
                </a:tc>
                <a:extLst>
                  <a:ext uri="{0D108BD9-81ED-4DB2-BD59-A6C34878D82A}">
                    <a16:rowId xmlns:a16="http://schemas.microsoft.com/office/drawing/2014/main" val="1955047530"/>
                  </a:ext>
                </a:extLst>
              </a:tr>
            </a:tbl>
          </a:graphicData>
        </a:graphic>
      </p:graphicFrame>
      <p:graphicFrame>
        <p:nvGraphicFramePr>
          <p:cNvPr id="27" name="表 9">
            <a:extLst>
              <a:ext uri="{FF2B5EF4-FFF2-40B4-BE49-F238E27FC236}">
                <a16:creationId xmlns:a16="http://schemas.microsoft.com/office/drawing/2014/main" id="{38BD8BC5-970C-4104-AC7A-4484EF8F035A}"/>
              </a:ext>
            </a:extLst>
          </p:cNvPr>
          <p:cNvGraphicFramePr>
            <a:graphicFrameLocks noGrp="1"/>
          </p:cNvGraphicFramePr>
          <p:nvPr>
            <p:extLst>
              <p:ext uri="{D42A27DB-BD31-4B8C-83A1-F6EECF244321}">
                <p14:modId xmlns:p14="http://schemas.microsoft.com/office/powerpoint/2010/main" val="1458477828"/>
              </p:ext>
            </p:extLst>
          </p:nvPr>
        </p:nvGraphicFramePr>
        <p:xfrm>
          <a:off x="179512" y="2780928"/>
          <a:ext cx="8784976" cy="3855703"/>
        </p:xfrm>
        <a:graphic>
          <a:graphicData uri="http://schemas.openxmlformats.org/drawingml/2006/table">
            <a:tbl>
              <a:tblPr firstRow="1" bandRow="1">
                <a:tableStyleId>{5940675A-B579-460E-94D1-54222C63F5DA}</a:tableStyleId>
              </a:tblPr>
              <a:tblGrid>
                <a:gridCol w="1913120">
                  <a:extLst>
                    <a:ext uri="{9D8B030D-6E8A-4147-A177-3AD203B41FA5}">
                      <a16:colId xmlns:a16="http://schemas.microsoft.com/office/drawing/2014/main" val="1120632158"/>
                    </a:ext>
                  </a:extLst>
                </a:gridCol>
                <a:gridCol w="6871856">
                  <a:extLst>
                    <a:ext uri="{9D8B030D-6E8A-4147-A177-3AD203B41FA5}">
                      <a16:colId xmlns:a16="http://schemas.microsoft.com/office/drawing/2014/main" val="2712777189"/>
                    </a:ext>
                  </a:extLst>
                </a:gridCol>
              </a:tblGrid>
              <a:tr h="1651006">
                <a:tc>
                  <a:txBody>
                    <a:bodyPr/>
                    <a:lstStyle/>
                    <a:p>
                      <a:r>
                        <a:rPr kumimoji="1" lang="ja-JP" altLang="en-US" sz="1600" b="1" dirty="0">
                          <a:latin typeface="ＭＳ ゴシック" panose="020B0609070205080204" pitchFamily="49" charset="-128"/>
                          <a:ea typeface="ＭＳ ゴシック" panose="020B0609070205080204" pitchFamily="49" charset="-128"/>
                        </a:rPr>
                        <a:t>アイデア</a:t>
                      </a:r>
                      <a:br>
                        <a:rPr kumimoji="1" lang="en-US" altLang="ja-JP" sz="1600" b="1" dirty="0">
                          <a:latin typeface="ＭＳ ゴシック" panose="020B0609070205080204" pitchFamily="49" charset="-128"/>
                          <a:ea typeface="ＭＳ ゴシック" panose="020B0609070205080204" pitchFamily="49" charset="-128"/>
                        </a:rPr>
                      </a:br>
                      <a:r>
                        <a:rPr kumimoji="1" lang="en-US" altLang="ja-JP" sz="1600" b="1" dirty="0">
                          <a:latin typeface="ＭＳ ゴシック" panose="020B0609070205080204" pitchFamily="49" charset="-128"/>
                          <a:ea typeface="ＭＳ ゴシック" panose="020B0609070205080204" pitchFamily="49" charset="-128"/>
                        </a:rPr>
                        <a:t>(</a:t>
                      </a:r>
                      <a:r>
                        <a:rPr kumimoji="1" lang="ja-JP" altLang="en-US" sz="1600" b="1" dirty="0">
                          <a:latin typeface="ＭＳ ゴシック" panose="020B0609070205080204" pitchFamily="49" charset="-128"/>
                          <a:ea typeface="ＭＳ ゴシック" panose="020B0609070205080204" pitchFamily="49" charset="-128"/>
                        </a:rPr>
                        <a:t>製品・サービス</a:t>
                      </a:r>
                      <a:r>
                        <a:rPr kumimoji="1" lang="en-US" altLang="ja-JP" sz="1600" b="1" dirty="0">
                          <a:latin typeface="ＭＳ ゴシック" panose="020B0609070205080204" pitchFamily="49" charset="-128"/>
                          <a:ea typeface="ＭＳ ゴシック" panose="020B0609070205080204" pitchFamily="49" charset="-128"/>
                        </a:rPr>
                        <a:t>)</a:t>
                      </a:r>
                    </a:p>
                    <a:p>
                      <a:r>
                        <a:rPr kumimoji="1" lang="ja-JP" altLang="en-US" sz="1600" b="1" dirty="0">
                          <a:latin typeface="ＭＳ ゴシック" panose="020B0609070205080204" pitchFamily="49" charset="-128"/>
                          <a:ea typeface="ＭＳ ゴシック" panose="020B0609070205080204" pitchFamily="49" charset="-128"/>
                        </a:rPr>
                        <a:t>の具体的な内容</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sz="1600" dirty="0">
                          <a:solidFill>
                            <a:srgbClr val="FF0000"/>
                          </a:solidFill>
                          <a:latin typeface="ＭＳ ゴシック" panose="020B0609070205080204" pitchFamily="49" charset="-128"/>
                          <a:ea typeface="ＭＳ ゴシック" panose="020B0609070205080204" pitchFamily="49" charset="-128"/>
                        </a:rPr>
                        <a:t>・持ち運びが便利なようにチラシをチケットに小型化．</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latin typeface="ＭＳ ゴシック" panose="020B0609070205080204" pitchFamily="49" charset="-128"/>
                          <a:ea typeface="ＭＳ ゴシック" panose="020B0609070205080204" pitchFamily="49" charset="-128"/>
                        </a:rPr>
                        <a:t>・チラシに書かれた内容を必要最小限にしてチケットに記載．</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・ＱＲコードを記載し，より詳しい情報はＨＰで案内．</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・ＨＰ閲覧を増やすため，チケットにクジを付加価値として掲載</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・クジに当たれば，職場でも使える景品を後日配送．</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・配送するため閲覧者は所属・連絡先をＨＰに入力</a:t>
                      </a:r>
                      <a:br>
                        <a:rPr kumimoji="1" lang="en-US" altLang="ja-JP" sz="1600" dirty="0">
                          <a:solidFill>
                            <a:srgbClr val="FF0000"/>
                          </a:solidFill>
                          <a:latin typeface="ＭＳ ゴシック" panose="020B0609070205080204" pitchFamily="49" charset="-128"/>
                          <a:ea typeface="ＭＳ ゴシック" panose="020B0609070205080204" pitchFamily="49" charset="-128"/>
                        </a:rPr>
                      </a:br>
                      <a:r>
                        <a:rPr kumimoji="1" lang="ja-JP" altLang="en-US" sz="1600" dirty="0">
                          <a:solidFill>
                            <a:srgbClr val="FF0000"/>
                          </a:solidFill>
                          <a:latin typeface="ＭＳ ゴシック" panose="020B0609070205080204" pitchFamily="49" charset="-128"/>
                          <a:ea typeface="ＭＳ ゴシック" panose="020B0609070205080204" pitchFamily="49" charset="-128"/>
                        </a:rPr>
                        <a:t>（閲覧者が承諾すれば，新製品情報などを定期的に配信）</a:t>
                      </a:r>
                    </a:p>
                  </a:txBody>
                  <a:tcPr/>
                </a:tc>
                <a:extLst>
                  <a:ext uri="{0D108BD9-81ED-4DB2-BD59-A6C34878D82A}">
                    <a16:rowId xmlns:a16="http://schemas.microsoft.com/office/drawing/2014/main" val="2480850968"/>
                  </a:ext>
                </a:extLst>
              </a:tr>
              <a:tr h="990583">
                <a:tc>
                  <a:txBody>
                    <a:bodyPr/>
                    <a:lstStyle/>
                    <a:p>
                      <a:r>
                        <a:rPr kumimoji="1" lang="ja-JP" altLang="en-US" sz="1600" b="1" dirty="0">
                          <a:latin typeface="ＭＳ ゴシック" panose="020B0609070205080204" pitchFamily="49" charset="-128"/>
                          <a:ea typeface="ＭＳ ゴシック" panose="020B0609070205080204" pitchFamily="49" charset="-128"/>
                        </a:rPr>
                        <a:t>ユーザーにとって</a:t>
                      </a:r>
                      <a:endParaRPr kumimoji="1" lang="en-US" altLang="ja-JP" sz="1600" b="1" dirty="0">
                        <a:latin typeface="ＭＳ ゴシック" panose="020B0609070205080204" pitchFamily="49" charset="-128"/>
                        <a:ea typeface="ＭＳ ゴシック" panose="020B0609070205080204" pitchFamily="49" charset="-128"/>
                      </a:endParaRPr>
                    </a:p>
                    <a:p>
                      <a:r>
                        <a:rPr kumimoji="1" lang="ja-JP" altLang="en-US" sz="1600" b="1" dirty="0">
                          <a:latin typeface="ＭＳ ゴシック" panose="020B0609070205080204" pitchFamily="49" charset="-128"/>
                          <a:ea typeface="ＭＳ ゴシック" panose="020B0609070205080204" pitchFamily="49" charset="-128"/>
                        </a:rPr>
                        <a:t>嬉しいことを増やす要因</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sz="1600" dirty="0">
                          <a:solidFill>
                            <a:srgbClr val="FF0000"/>
                          </a:solidFill>
                          <a:latin typeface="ＭＳ ゴシック" panose="020B0609070205080204" pitchFamily="49" charset="-128"/>
                          <a:ea typeface="ＭＳ ゴシック" panose="020B0609070205080204" pitchFamily="49" charset="-128"/>
                        </a:rPr>
                        <a:t>・ＱＲコードを一度，登録すればいつでも会社情報をスマホで閲覧可能．</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・チケットは手帳や本のしおりとしても利用可能．</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・チケットの裏を光沢付きミラー用紙とすれば，手鏡として利用可．</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653237798"/>
                  </a:ext>
                </a:extLst>
              </a:tr>
              <a:tr h="1026776">
                <a:tc>
                  <a:txBody>
                    <a:bodyPr/>
                    <a:lstStyle/>
                    <a:p>
                      <a:r>
                        <a:rPr kumimoji="1" lang="ja-JP" altLang="en-US" sz="1600" b="1" dirty="0">
                          <a:latin typeface="ＭＳ ゴシック" panose="020B0609070205080204" pitchFamily="49" charset="-128"/>
                          <a:ea typeface="ＭＳ ゴシック" panose="020B0609070205080204" pitchFamily="49" charset="-128"/>
                        </a:rPr>
                        <a:t>ユーザーにとって</a:t>
                      </a:r>
                      <a:endParaRPr kumimoji="1" lang="en-US" altLang="ja-JP" sz="1600" b="1" dirty="0">
                        <a:latin typeface="ＭＳ ゴシック" panose="020B0609070205080204" pitchFamily="49" charset="-128"/>
                        <a:ea typeface="ＭＳ ゴシック" panose="020B0609070205080204" pitchFamily="49" charset="-128"/>
                      </a:endParaRPr>
                    </a:p>
                    <a:p>
                      <a:r>
                        <a:rPr kumimoji="1" lang="ja-JP" altLang="en-US" sz="1600" b="1" dirty="0">
                          <a:latin typeface="ＭＳ ゴシック" panose="020B0609070205080204" pitchFamily="49" charset="-128"/>
                          <a:ea typeface="ＭＳ ゴシック" panose="020B0609070205080204" pitchFamily="49" charset="-128"/>
                        </a:rPr>
                        <a:t>嫌なことを減らす要因</a:t>
                      </a:r>
                      <a:endParaRPr kumimoji="1" lang="en-US" altLang="ja-JP" sz="1600" b="1" dirty="0">
                        <a:latin typeface="ＭＳ ゴシック" panose="020B0609070205080204" pitchFamily="49" charset="-128"/>
                        <a:ea typeface="ＭＳ ゴシック" panose="020B0609070205080204" pitchFamily="49" charset="-128"/>
                      </a:endParaRPr>
                    </a:p>
                  </a:txBody>
                  <a:tcPr>
                    <a:solidFill>
                      <a:srgbClr val="DDDDDD"/>
                    </a:solidFill>
                  </a:tcPr>
                </a:tc>
                <a:tc>
                  <a:txBody>
                    <a:bodyPr/>
                    <a:lstStyle/>
                    <a:p>
                      <a:r>
                        <a:rPr kumimoji="1" lang="ja-JP" altLang="en-US" sz="1600" dirty="0">
                          <a:solidFill>
                            <a:srgbClr val="FF0000"/>
                          </a:solidFill>
                          <a:latin typeface="ＭＳ ゴシック" panose="020B0609070205080204" pitchFamily="49" charset="-128"/>
                          <a:ea typeface="ＭＳ ゴシック" panose="020B0609070205080204" pitchFamily="49" charset="-128"/>
                        </a:rPr>
                        <a:t>・従来のパンフレットや景品では荷物となり持ち運びに負担となるが，チケットにすることによりユーザーの負担を軽減．</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・パンフレットを保管するスペースを減らすことができる．</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p>
                      <a:r>
                        <a:rPr kumimoji="1" lang="ja-JP" altLang="en-US" sz="1600" dirty="0">
                          <a:solidFill>
                            <a:srgbClr val="FF0000"/>
                          </a:solidFill>
                          <a:latin typeface="ＭＳ ゴシック" panose="020B0609070205080204" pitchFamily="49" charset="-128"/>
                          <a:ea typeface="ＭＳ ゴシック" panose="020B0609070205080204" pitchFamily="49" charset="-128"/>
                        </a:rPr>
                        <a:t>・クジによる景品は後日配送．展示会でもらうと荷物になる負担を軽減．</a:t>
                      </a:r>
                      <a:endParaRPr kumimoji="1" lang="en-US" altLang="ja-JP" sz="160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1955047530"/>
                  </a:ext>
                </a:extLst>
              </a:tr>
            </a:tbl>
          </a:graphicData>
        </a:graphic>
      </p:graphicFrame>
    </p:spTree>
    <p:extLst>
      <p:ext uri="{BB962C8B-B14F-4D97-AF65-F5344CB8AC3E}">
        <p14:creationId xmlns:p14="http://schemas.microsoft.com/office/powerpoint/2010/main" val="2385837234"/>
      </p:ext>
    </p:extLst>
  </p:cSld>
  <p:clrMapOvr>
    <a:masterClrMapping/>
  </p:clrMapOvr>
</p:sld>
</file>

<file path=ppt/theme/theme1.xml><?xml version="1.0" encoding="utf-8"?>
<a:theme xmlns:a="http://schemas.openxmlformats.org/drawingml/2006/main" name="デザインの設定">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5794</TotalTime>
  <Words>356</Words>
  <Application>Microsoft Office PowerPoint</Application>
  <PresentationFormat>画面に合わせる (4:3)</PresentationFormat>
  <Paragraphs>49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Helvetica Neue</vt:lpstr>
      <vt:lpstr>Meiryo UI</vt:lpstr>
      <vt:lpstr>ＭＳ ゴシック</vt:lpstr>
      <vt:lpstr>Arial</vt:lpstr>
      <vt:lpstr>Calibri</vt:lpstr>
      <vt:lpstr>Calibri Light</vt:lpstr>
      <vt:lpstr>Times New Roman</vt:lpstr>
      <vt:lpstr>デザインの設定</vt:lpstr>
      <vt:lpstr>1_Office テーマ</vt:lpstr>
      <vt:lpstr>アイデアを形にする</vt:lpstr>
      <vt:lpstr>アイデアを形にする</vt:lpstr>
    </vt:vector>
  </TitlesOfParts>
  <Company>富士通（株）岩手工場</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総務部</dc:creator>
  <cp:lastModifiedBy>Tetsusei KURASHIKI</cp:lastModifiedBy>
  <cp:revision>288</cp:revision>
  <cp:lastPrinted>2021-06-01T08:18:15Z</cp:lastPrinted>
  <dcterms:created xsi:type="dcterms:W3CDTF">2003-12-01T03:35:35Z</dcterms:created>
  <dcterms:modified xsi:type="dcterms:W3CDTF">2026-06-12T08:56:48Z</dcterms:modified>
</cp:coreProperties>
</file>