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8" r:id="rId2"/>
    <p:sldMasterId id="2147483770" r:id="rId3"/>
    <p:sldMasterId id="2147483783" r:id="rId4"/>
  </p:sldMasterIdLst>
  <p:notesMasterIdLst>
    <p:notesMasterId r:id="rId16"/>
  </p:notesMasterIdLst>
  <p:handoutMasterIdLst>
    <p:handoutMasterId r:id="rId17"/>
  </p:handoutMasterIdLst>
  <p:sldIdLst>
    <p:sldId id="257" r:id="rId5"/>
    <p:sldId id="2140" r:id="rId6"/>
    <p:sldId id="2097" r:id="rId7"/>
    <p:sldId id="1933" r:id="rId8"/>
    <p:sldId id="2114" r:id="rId9"/>
    <p:sldId id="2128" r:id="rId10"/>
    <p:sldId id="1948" r:id="rId11"/>
    <p:sldId id="1963" r:id="rId12"/>
    <p:sldId id="1965" r:id="rId13"/>
    <p:sldId id="2141" r:id="rId14"/>
    <p:sldId id="1999" r:id="rId15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CCFF"/>
    <a:srgbClr val="FF99FF"/>
    <a:srgbClr val="FFFF66"/>
    <a:srgbClr val="FF0000"/>
    <a:srgbClr val="0000CC"/>
    <a:srgbClr val="CC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723" autoAdjust="0"/>
  </p:normalViewPr>
  <p:slideViewPr>
    <p:cSldViewPr>
      <p:cViewPr varScale="1">
        <p:scale>
          <a:sx n="100" d="100"/>
          <a:sy n="100" d="100"/>
        </p:scale>
        <p:origin x="96" y="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50A6B4-4596-4B0D-A54F-AF2279D65C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6CE77B-F146-4C76-B529-FB88312963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CE77B-F146-4C76-B529-FB88312963CD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18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6CE77B-F146-4C76-B529-FB88312963CD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755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6CE77B-F146-4C76-B529-FB88312963C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E77B-F146-4C76-B529-FB88312963C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1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58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E72C79-8A1B-4892-B0F1-815DFC283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61CF61-7D72-4E30-9AA7-32F957DB0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AF642-42A4-489C-BCE3-6F5A4AC35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2F4D5-F3ED-4CBA-8B40-E424F5181A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671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44485-D884-4B74-984C-E71D4CD6A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1ACCF-0B3D-4057-B2A6-4727477F1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1FE75D-D6CD-406F-9F7A-B6AFF3CF8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620BC-0ACE-4F5B-89FF-ADA0F8B644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838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581F9-51D3-4922-BC1E-40F84B058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2F1DF4-43E7-4DBB-8CCA-A9D82D30B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32BA84-6B2B-48C6-8E47-0D4004D7C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BB85D-3936-406C-B876-92BF2B4762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518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12D45-4D98-4550-A4A6-D1A8456F6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5E785-FF40-4A17-9765-97093102A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17785-2B07-42BE-9DB5-3C391DDB7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C877-09B6-4C7D-A807-7BBF110EB2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5508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1782DE-AA5B-40C6-B052-26CB7A3EA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DAFF93-BA02-4AAB-B4CD-C7446AF16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F8D763-8447-407C-9A49-02CC61481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F7273-0795-40C3-8BEF-0F6BB97A8F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0628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DC8EFF-A13B-4C6F-B288-070EF3363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3A1859-E851-4E8B-90A2-12C2B118C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F84EEC-C93F-48C0-BF10-23E781B33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031E-C2CE-486C-A2ED-43EE7192F8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015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256F56-CC20-409C-B25F-662022D2A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5A1C51-AA32-4912-A87E-FF090A8F9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022F40-F978-4465-B816-2707D8329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7DFBA-E1A2-450A-BF17-B43930F391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015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ECBDC-0414-4D5B-B648-7799813C6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445BD-1A6D-4A55-A8D0-1465B4325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43796-E559-4026-B6B6-1F4BBA7F2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B125-E911-4D60-B851-0BAFDB92CA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128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995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CDC02-AEC8-4565-A0FC-7FEC4B1DF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F8B02-D715-42DF-9DE9-9D927337A0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DBB56-4176-4AE5-BDD9-D9D90EE7A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0C7B-E342-480E-BE20-70CD487926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0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6F83A7-BDEE-49E3-8AB2-D846C73C9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56F4D0-A670-44C4-9A17-61674ADA0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F6754-3F57-40B7-A783-BEE339D6D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BC19-F0C7-4806-84EE-80229426DF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46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07A44A-AE71-443E-A92C-D68D4D520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BEC0EB-BB4F-470B-93C1-4BBDB0185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0A482-EDDB-4B94-850D-CDF48E24A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50BB-A25C-4B42-82CF-FCDEEF9FDF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901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DE682-444A-4CB3-B66A-9CBDB18DF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2304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B66701-6CDE-4BBA-A8DB-6961D8828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78238"/>
            <a:ext cx="6858000" cy="15795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B893A3-B274-4813-B127-AF0BBF67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50E3C8-C8D2-408B-9294-E40F3960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335" y="6459091"/>
            <a:ext cx="6615331" cy="365125"/>
          </a:xfrm>
        </p:spPr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BB91A6-5B49-48A3-8A61-651F7E06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3" descr="D:\HQ=COO6A\39a上期の取組み\ホームページリニューアル\images\topimage.png">
            <a:extLst>
              <a:ext uri="{FF2B5EF4-FFF2-40B4-BE49-F238E27FC236}">
                <a16:creationId xmlns:a16="http://schemas.microsoft.com/office/drawing/2014/main" id="{0A1A84EA-5DA2-484F-8F61-1C10839EB5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57" t="85806" r="5315" b="13221"/>
          <a:stretch/>
        </p:blipFill>
        <p:spPr bwMode="auto">
          <a:xfrm>
            <a:off x="803953" y="3429000"/>
            <a:ext cx="7528389" cy="7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D09F3D7-4EFD-49EC-BD95-6BA3E64790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93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F27C9B-03AC-40E5-844D-0D5DC5E1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44" y="365127"/>
            <a:ext cx="8280000" cy="644524"/>
          </a:xfrm>
        </p:spPr>
        <p:txBody>
          <a:bodyPr/>
          <a:lstStyle>
            <a:lvl1pPr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222861-FE33-4A92-9F21-4399B4E2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44" y="1114425"/>
            <a:ext cx="8280000" cy="5062538"/>
          </a:xfrm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defRPr sz="20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E31FD5-0CB2-4914-BCC0-5D44B3E6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014" y="6459091"/>
            <a:ext cx="2057400" cy="365125"/>
          </a:xfrm>
        </p:spPr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287B4-EC05-4D35-900A-4D33B943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568" y="6459091"/>
            <a:ext cx="7276864" cy="365125"/>
          </a:xfrm>
        </p:spPr>
        <p:txBody>
          <a:bodyPr/>
          <a:lstStyle>
            <a:lvl1pPr>
              <a:defRPr sz="950"/>
            </a:lvl1pPr>
          </a:lstStyle>
          <a:p>
            <a:r>
              <a:rPr lang="en-US" altLang="ja-JP"/>
              <a:t>Department of Management of Industry and Technology, Graduate School of Engineering, the University of Osaka.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701946-A94F-4ADB-B9B2-F0EA7622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4134" y="6459091"/>
            <a:ext cx="2057400" cy="365125"/>
          </a:xfrm>
        </p:spPr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3" descr="D:\HQ=COO6A\39a上期の取組み\ホームページリニューアル\images\topimage.png">
            <a:extLst>
              <a:ext uri="{FF2B5EF4-FFF2-40B4-BE49-F238E27FC236}">
                <a16:creationId xmlns:a16="http://schemas.microsoft.com/office/drawing/2014/main" id="{624A3B6A-F777-4787-B714-8E4C5C194C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87" t="86983" r="4981" b="12331"/>
          <a:stretch/>
        </p:blipFill>
        <p:spPr bwMode="auto">
          <a:xfrm>
            <a:off x="430556" y="924888"/>
            <a:ext cx="8280000" cy="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E67EDCB-1DA9-4B56-B164-F592A0DAF1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18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AA6D7E-DAED-4FE5-864E-BE4BD57C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BBC9F7-4DF9-4334-B3FC-CC1966C79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0067D5-E0A2-4C24-8131-BD3BE816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B37CA-3B22-4790-9C1C-4658495C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9FC7A8-86D3-469C-9106-3F42A5F4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626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CB1F9-A8DF-4A87-B80A-4235CD2B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26A00C-F870-489E-858F-663BE42E9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C3B071-406B-4BB6-8A62-AEF4A8A6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AEED8F-9072-445D-9165-87D5A14E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6F22CE-BCFB-418C-B39A-7E042EBD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8B53AB-0CD6-452D-9554-4CB614DE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811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C902B-17F4-4DD2-8AB6-6F18AFDD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E8EAEC-79E2-41C8-A929-3B758E13B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ACF0ED-4B92-40EB-8BA9-A362013DE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A0379E7-BE5A-4AD5-AC85-BD793726C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1E840E-CF65-459A-9DE3-7427F00CC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BDD8AB6-3EC8-4829-849E-21D96AFF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0C0BBD-1A60-4241-80E8-626C549C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2544C7A-DB06-4062-85D5-555631D4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919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8A34F-0EE6-4D62-8B68-73A8388C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17DCC9-70EB-48CB-9384-82DBF1B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371498-99B8-4B7E-8620-57E7B35B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5ED4E8-C520-46BE-B682-D48D83E9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096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5E162A0-6F8A-4B1B-A2C6-B22F7652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7B9669-D6A9-4B1D-A431-94DF3D25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5B0113-18AB-4616-8760-581C8251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52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56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DE488D-7B31-4DF9-A3AC-5BBE456D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222D7A-1C38-4A2A-9F78-B14150BF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15EA6E-C90C-43D6-A002-7110F728D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539F3A-92FB-472B-9AB4-270058B5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258B0C-A700-4AB1-A88C-269A140E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C93146-D499-4DFE-A6ED-10B250E6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654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9C75E-E9EA-483F-B5F5-2534FB9E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302CAE2-4875-4CF9-96DD-932EC54FA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108D9F-BBA8-4F4E-B8D1-6320EDFF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B76EB0-E1C4-4040-B4C6-8279C0CA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0B6054-22AD-485F-9869-DFF02B95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A44BDC-5783-420C-B21A-56932BCD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658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566EE9-B543-4AA7-84AA-C1454B01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0E3001-05A1-44E7-9680-78017FFE2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89C642-27A9-4511-B4B7-600AB8DD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6F0F5A-EA33-4B0C-A439-DBD9480E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D3D6D1-8111-449D-B997-AB840FE9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088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25BEC0-1BCD-4043-BF76-F634C7B09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E6FD6C-D375-44FF-983C-CE3C2EC56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B3EB5B-433A-4E9E-95B1-6CD142E4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2025/6/5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390E5E-5AD8-4EAC-B76F-0F76B7CF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Department of Management of Industry and Technology, Graduate School of Engineering, the University of Osaka.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7E075A-BCA2-40A9-BFD4-D96F0447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5860-12E1-44BE-A3B6-7C39581EA9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223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DB453AB7-02A8-8747-8294-037D8C92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fld id="{48748228-AB08-A94E-9F5E-6B6BB3B9F1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FFC8811-27B4-4B4C-A4E0-5DAB3788AB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2025/6/5</a:t>
            </a:r>
            <a:endParaRPr lang="ja-JP" altLang="en-US"/>
          </a:p>
        </p:txBody>
      </p:sp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5F00B426-8A99-F24F-9A5E-7EE41709D3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78025" y="6602413"/>
            <a:ext cx="5668963" cy="255587"/>
          </a:xfrm>
        </p:spPr>
        <p:txBody>
          <a:bodyPr rtlCol="0" anchor="ctr"/>
          <a:lstStyle>
            <a:lvl1pPr algn="ctr">
              <a:defRPr sz="600">
                <a:solidFill>
                  <a:srgbClr val="FFFFFF">
                    <a:lumMod val="6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Department of Management of Industry and Technology, Graduate School of Engineering, the University of Osaka.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9044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0451A7-38A2-49DF-A523-24C5AB819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818D91-98F9-4FED-8954-36324F95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C28B6-D44E-4F79-B4FC-482927759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9ECC-BFB1-4871-B2D7-7CC29E44A8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6728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F7E91-1FB7-42A1-998B-A92388CAD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0A9D6-41EF-4980-897D-60F6F5C46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E0A150-9709-4873-A5D9-AE41ABE7B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39A50-9FB6-48B7-B78A-6F2FD7D18A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5590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1E9BF-AE23-4DA3-B732-316923FB2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8F8D12-4136-4AA5-8657-DE0760EDE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D31462-4A44-4E21-BCF7-1E1957616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E1F9-300B-4D17-A5CA-7B7595B179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91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379DFB-92F4-4794-80ED-550B61CA4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7187B1-351C-4266-AC8A-81ADF4161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D59132-FFE7-45E5-B3F7-931C34680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EAC5-4D32-4DED-8789-E6EE703433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824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A843E0-2EAD-44C7-83C5-D6302F2C2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A04471-681F-44E0-9012-A4ACF1491E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A527A1-DB2E-401F-A57C-81641353C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58DF0-7C6A-43CD-BE65-CA791F6503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838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521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5D889C-EC6F-41CA-9E58-ED56D1E7D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8A6813-C720-46E3-A983-633485519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5D4BE6-9B04-46D5-AD00-018DD15A0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1AD6-D0E5-4DA5-9A70-DF2FFC81DD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795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81202F-9F9C-4B02-93C0-C6BCE2C1F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0A386F-4F6B-438E-B37C-8A849AD0C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4E3541-A246-454A-BF62-AC57B6352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23108-E881-4504-8EA4-3E37EC7EB9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4190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32C2EC-23C5-4F62-A43B-B444B955D0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D5B80-10AB-4D83-ABCD-34A33D406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3E37D-ABE7-46E6-B723-8BD39A1C0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500F-CED7-4D67-8595-06218B7BC0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6791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FF7D2-94F0-4E91-B104-E633EDC5B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2C4082-9A5C-41E0-AC60-D72AC3513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DBB84-1F35-4CEA-8D90-697A27C4C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1811-3AEE-4D86-AE3C-6B77D77215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7635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E6A55E-71AD-4752-BAFC-7308FB531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DD7A5-090C-4D5A-97FD-CB132B8BB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E1CED-4245-4343-B83F-2DCCE8C0A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23C7-18E4-4B1B-AAB4-F868033023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9609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EE09CB-CF66-4402-A036-7847C01C7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E4FD9-63FE-4BCD-BDDB-B84249FC4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C3C32-43F6-4BF1-9E05-325D0867B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845C1-8CEE-4103-8D98-8D0ED51774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56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4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88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25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8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A863-647D-48D7-B3EB-AA372DEF823F}" type="datetimeFigureOut">
              <a:rPr kumimoji="1" lang="ja-JP" altLang="en-US" smtClean="0"/>
              <a:t>2026/6/25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A828-0B11-4909-93E9-C82AA3E09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2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76843CF-EA8B-4726-8E5B-5052249F6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33C11A-94A5-4437-8563-15109B542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B646BA-1CC9-455D-8998-7F218D947B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E7442A-0337-4366-BE8A-600F7C2063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CA6721-0DAA-41AF-BEB4-B600A6D486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-128"/>
              </a:defRPr>
            </a:lvl1pPr>
          </a:lstStyle>
          <a:p>
            <a:pPr>
              <a:defRPr/>
            </a:pPr>
            <a:fld id="{EEA92F41-811F-4749-9E3C-94112C54D7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22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7AC4B1-29C1-45BB-98E5-9A359FE8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44" y="365127"/>
            <a:ext cx="82800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7DBCF7-AC9B-4682-912E-2743B30B8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444" y="1068512"/>
            <a:ext cx="8280000" cy="5108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E4A1AD-C5A9-495E-9392-66318EBD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590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ja-JP"/>
              <a:t>2025/6/5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1D5E7-34E0-4BCC-B453-A162610A4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568" y="6459091"/>
            <a:ext cx="727686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5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ja-JP"/>
              <a:t>Department of Management of Industry and Technology, Graduate School of Engineering, the University of Osaka.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54F838-EC8D-4FAB-B254-1375970FD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590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EAA55860-12E1-44BE-A3B6-7C39581EA98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16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617A1D-9F51-44DD-BB83-7C162032C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4F7F69-42DC-4B54-8D7C-E31DAF8B8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181987-6427-49DF-A973-A06F64CD64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0F0CBD-3AB4-4316-8AE1-36D4A8BECE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DC6CEF-E1F9-4F40-8D16-FF3FED51CF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Osaka" pitchFamily="50" charset="-128"/>
              </a:defRPr>
            </a:lvl1pPr>
          </a:lstStyle>
          <a:p>
            <a:pPr>
              <a:defRPr/>
            </a:pPr>
            <a:fld id="{E23CFCCB-5FFB-421D-A298-5A1694736D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71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55" y="1135170"/>
            <a:ext cx="7960686" cy="1655751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研究テーマ名：</a:t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〇〇〇〇〇〇〇〇〇〇〇〇〇〇〇〇〇〇〇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212026B-E289-40DB-9E75-101C4AC44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8" y="3380366"/>
            <a:ext cx="6858000" cy="3357613"/>
          </a:xfrm>
        </p:spPr>
        <p:txBody>
          <a:bodyPr>
            <a:no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２０２６年　７月 ３日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金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第〇班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〇〇 〇〇，〇〇 〇〇</a:t>
            </a:r>
            <a:b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〇〇 〇〇，〇〇 〇〇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ＴＡ</a:t>
            </a:r>
            <a:b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〇〇　〇〇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9FC1A7B6-65C7-4A1C-AB77-9D4AA30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B4287E-DF42-43C1-9779-B916C5BC557E}"/>
              </a:ext>
            </a:extLst>
          </p:cNvPr>
          <p:cNvSpPr txBox="1"/>
          <p:nvPr/>
        </p:nvSpPr>
        <p:spPr>
          <a:xfrm>
            <a:off x="0" y="120020"/>
            <a:ext cx="565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2026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年度 学問への扉「新しいビジネスを創ろう！」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7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9FC1A7B6-65C7-4A1C-AB77-9D4AA30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DC8076-776E-4FC2-93D2-A4854984C644}"/>
              </a:ext>
            </a:extLst>
          </p:cNvPr>
          <p:cNvSpPr txBox="1"/>
          <p:nvPr/>
        </p:nvSpPr>
        <p:spPr>
          <a:xfrm>
            <a:off x="2669075" y="2276872"/>
            <a:ext cx="3805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アイデアの具体的な内容を</a:t>
            </a:r>
            <a:endParaRPr kumimoji="1" lang="en-US" altLang="ja-JP" dirty="0"/>
          </a:p>
          <a:p>
            <a:r>
              <a:rPr kumimoji="1" lang="ja-JP" altLang="en-US" dirty="0"/>
              <a:t>フリーフォーマットで１枚もしくは２枚で</a:t>
            </a:r>
            <a:endParaRPr kumimoji="1" lang="en-US" altLang="ja-JP" dirty="0"/>
          </a:p>
          <a:p>
            <a:r>
              <a:rPr kumimoji="1" lang="ja-JP" altLang="en-US" dirty="0"/>
              <a:t>作成して下さい</a:t>
            </a:r>
          </a:p>
        </p:txBody>
      </p:sp>
    </p:spTree>
    <p:extLst>
      <p:ext uri="{BB962C8B-B14F-4D97-AF65-F5344CB8AC3E}">
        <p14:creationId xmlns:p14="http://schemas.microsoft.com/office/powerpoint/2010/main" val="282231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697584"/>
          </a:xfrm>
        </p:spPr>
        <p:txBody>
          <a:bodyPr anchor="ctr" anchorCtr="0">
            <a:no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第３者へのヒアリング</a:t>
            </a:r>
          </a:p>
        </p:txBody>
      </p:sp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9FC1A7B6-65C7-4A1C-AB77-9D4AA30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9490E886-CFEF-4FF9-A416-2F5E9008DF41}"/>
              </a:ext>
            </a:extLst>
          </p:cNvPr>
          <p:cNvGraphicFramePr>
            <a:graphicFrameLocks noGrp="1"/>
          </p:cNvGraphicFramePr>
          <p:nvPr/>
        </p:nvGraphicFramePr>
        <p:xfrm>
          <a:off x="226243" y="1081464"/>
          <a:ext cx="8478369" cy="51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421">
                  <a:extLst>
                    <a:ext uri="{9D8B030D-6E8A-4147-A177-3AD203B41FA5}">
                      <a16:colId xmlns:a16="http://schemas.microsoft.com/office/drawing/2014/main" val="2840336041"/>
                    </a:ext>
                  </a:extLst>
                </a:gridCol>
                <a:gridCol w="2288610">
                  <a:extLst>
                    <a:ext uri="{9D8B030D-6E8A-4147-A177-3AD203B41FA5}">
                      <a16:colId xmlns:a16="http://schemas.microsoft.com/office/drawing/2014/main" val="897134984"/>
                    </a:ext>
                  </a:extLst>
                </a:gridCol>
                <a:gridCol w="2434169">
                  <a:extLst>
                    <a:ext uri="{9D8B030D-6E8A-4147-A177-3AD203B41FA5}">
                      <a16:colId xmlns:a16="http://schemas.microsoft.com/office/drawing/2014/main" val="4053373859"/>
                    </a:ext>
                  </a:extLst>
                </a:gridCol>
                <a:gridCol w="2434169">
                  <a:extLst>
                    <a:ext uri="{9D8B030D-6E8A-4147-A177-3AD203B41FA5}">
                      <a16:colId xmlns:a16="http://schemas.microsoft.com/office/drawing/2014/main" val="1857487479"/>
                    </a:ext>
                  </a:extLst>
                </a:gridCol>
              </a:tblGrid>
              <a:tr h="4477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ヒアリング</a:t>
                      </a:r>
                      <a:endParaRPr kumimoji="1" lang="en-US" altLang="ja-JP" sz="16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ja-JP" altLang="en-US" sz="1600" b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対象者</a:t>
                      </a: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ユーザーの嬉しいことを増やすには？</a:t>
                      </a: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ユーザーの嫌なことを減らすには？</a:t>
                      </a: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その他，提案内容について自由にコメント</a:t>
                      </a: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3042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Ａさん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(20</a:t>
                      </a: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代</a:t>
                      </a:r>
                      <a:r>
                        <a:rPr kumimoji="1" lang="en-US" altLang="ja-JP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男性</a:t>
                      </a:r>
                      <a:r>
                        <a:rPr kumimoji="1" lang="en-US" altLang="ja-JP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31758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084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74700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57463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03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17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697584"/>
          </a:xfrm>
        </p:spPr>
        <p:txBody>
          <a:bodyPr anchor="ctr" anchorCtr="0">
            <a:noAutofit/>
          </a:bodyPr>
          <a:lstStyle/>
          <a:p>
            <a:pPr algn="l"/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アイデア名：〇〇〇〇〇〇〇〇･･･</a:t>
            </a:r>
          </a:p>
        </p:txBody>
      </p:sp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9FC1A7B6-65C7-4A1C-AB77-9D4AA30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2">
            <a:extLst>
              <a:ext uri="{FF2B5EF4-FFF2-40B4-BE49-F238E27FC236}">
                <a16:creationId xmlns:a16="http://schemas.microsoft.com/office/drawing/2014/main" id="{1156ED74-5C3F-4AA1-87A2-C98178300920}"/>
              </a:ext>
            </a:extLst>
          </p:cNvPr>
          <p:cNvGraphicFramePr>
            <a:graphicFrameLocks noGrp="1"/>
          </p:cNvGraphicFramePr>
          <p:nvPr/>
        </p:nvGraphicFramePr>
        <p:xfrm>
          <a:off x="370956" y="875353"/>
          <a:ext cx="8402088" cy="5819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652">
                  <a:extLst>
                    <a:ext uri="{9D8B030D-6E8A-4147-A177-3AD203B41FA5}">
                      <a16:colId xmlns:a16="http://schemas.microsoft.com/office/drawing/2014/main" val="1643265941"/>
                    </a:ext>
                  </a:extLst>
                </a:gridCol>
                <a:gridCol w="3588392">
                  <a:extLst>
                    <a:ext uri="{9D8B030D-6E8A-4147-A177-3AD203B41FA5}">
                      <a16:colId xmlns:a16="http://schemas.microsoft.com/office/drawing/2014/main" val="1605253357"/>
                    </a:ext>
                  </a:extLst>
                </a:gridCol>
                <a:gridCol w="3588392">
                  <a:extLst>
                    <a:ext uri="{9D8B030D-6E8A-4147-A177-3AD203B41FA5}">
                      <a16:colId xmlns:a16="http://schemas.microsoft.com/office/drawing/2014/main" val="2358017213"/>
                    </a:ext>
                  </a:extLst>
                </a:gridCol>
                <a:gridCol w="612652">
                  <a:extLst>
                    <a:ext uri="{9D8B030D-6E8A-4147-A177-3AD203B41FA5}">
                      <a16:colId xmlns:a16="http://schemas.microsoft.com/office/drawing/2014/main" val="3308491249"/>
                    </a:ext>
                  </a:extLst>
                </a:gridCol>
              </a:tblGrid>
              <a:tr h="8203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206359"/>
                  </a:ext>
                </a:extLst>
              </a:tr>
              <a:tr h="2008725"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133693"/>
                  </a:ext>
                </a:extLst>
              </a:tr>
              <a:tr h="8203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21326"/>
                  </a:ext>
                </a:extLst>
              </a:tr>
              <a:tr h="2170457"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80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697584"/>
          </a:xfrm>
        </p:spPr>
        <p:txBody>
          <a:bodyPr anchor="ctr" anchorCtr="0">
            <a:no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困り事に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関する付箋紙での整理</a:t>
            </a:r>
          </a:p>
        </p:txBody>
      </p:sp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9FC1A7B6-65C7-4A1C-AB77-9D4AA30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67365A8-EF78-0731-2E34-0771741733E1}"/>
              </a:ext>
            </a:extLst>
          </p:cNvPr>
          <p:cNvSpPr/>
          <p:nvPr/>
        </p:nvSpPr>
        <p:spPr>
          <a:xfrm>
            <a:off x="251520" y="1052736"/>
            <a:ext cx="8712968" cy="51845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A9047F3-9140-969A-35A5-2EB70DFE1F05}"/>
              </a:ext>
            </a:extLst>
          </p:cNvPr>
          <p:cNvSpPr/>
          <p:nvPr/>
        </p:nvSpPr>
        <p:spPr>
          <a:xfrm>
            <a:off x="251520" y="6378522"/>
            <a:ext cx="8712968" cy="3199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グルーピングの名称をこの欄に記載して下さい</a:t>
            </a:r>
          </a:p>
        </p:txBody>
      </p:sp>
    </p:spTree>
    <p:extLst>
      <p:ext uri="{BB962C8B-B14F-4D97-AF65-F5344CB8AC3E}">
        <p14:creationId xmlns:p14="http://schemas.microsoft.com/office/powerpoint/2010/main" val="224060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697584"/>
          </a:xfrm>
        </p:spPr>
        <p:txBody>
          <a:bodyPr anchor="ctr" anchorCtr="0">
            <a:no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研究テーマ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の困り事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に関する５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Ｗ１Ｈの分析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9FC1A7B6-65C7-4A1C-AB77-9D4AA30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AF6B6D-9CA3-4CF6-BAA8-AB4FAB80967E}"/>
              </a:ext>
            </a:extLst>
          </p:cNvPr>
          <p:cNvSpPr txBox="1"/>
          <p:nvPr/>
        </p:nvSpPr>
        <p:spPr>
          <a:xfrm>
            <a:off x="395927" y="102583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研究テーマ名：〇〇〇〇〇〇〇〇〇〇〇〇〇〇〇〇〇〇〇〇〇〇〇〇〇〇〇〇</a:t>
            </a:r>
          </a:p>
        </p:txBody>
      </p:sp>
      <p:graphicFrame>
        <p:nvGraphicFramePr>
          <p:cNvPr id="3" name="表 9">
            <a:extLst>
              <a:ext uri="{FF2B5EF4-FFF2-40B4-BE49-F238E27FC236}">
                <a16:creationId xmlns:a16="http://schemas.microsoft.com/office/drawing/2014/main" id="{8D66AA39-EE56-0B88-4ED4-385A11199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99223"/>
              </p:ext>
            </p:extLst>
          </p:nvPr>
        </p:nvGraphicFramePr>
        <p:xfrm>
          <a:off x="288642" y="1546144"/>
          <a:ext cx="8478369" cy="4840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798">
                  <a:extLst>
                    <a:ext uri="{9D8B030D-6E8A-4147-A177-3AD203B41FA5}">
                      <a16:colId xmlns:a16="http://schemas.microsoft.com/office/drawing/2014/main" val="2840336041"/>
                    </a:ext>
                  </a:extLst>
                </a:gridCol>
                <a:gridCol w="5970571">
                  <a:extLst>
                    <a:ext uri="{9D8B030D-6E8A-4147-A177-3AD203B41FA5}">
                      <a16:colId xmlns:a16="http://schemas.microsoft.com/office/drawing/2014/main" val="1857487479"/>
                    </a:ext>
                  </a:extLst>
                </a:gridCol>
              </a:tblGrid>
              <a:tr h="72942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Who? </a:t>
                      </a:r>
                    </a:p>
                    <a:p>
                      <a:r>
                        <a:rPr kumimoji="1" lang="ja-JP" altLang="en-US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どのような人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何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が困るのか？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53042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What?</a:t>
                      </a:r>
                    </a:p>
                    <a:p>
                      <a:r>
                        <a:rPr kumimoji="1" lang="ja-JP" altLang="en-US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具体的に何が問題なのか？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31758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When?</a:t>
                      </a:r>
                    </a:p>
                    <a:p>
                      <a:r>
                        <a:rPr kumimoji="1" lang="ja-JP" altLang="en-US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どのタイミングで困るのか？</a:t>
                      </a:r>
                      <a:endParaRPr kumimoji="1" lang="en-US" altLang="ja-JP" sz="1400" dirty="0"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084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Where?</a:t>
                      </a:r>
                    </a:p>
                    <a:p>
                      <a:r>
                        <a:rPr kumimoji="1" lang="ja-JP" altLang="en-US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どの場所，環境で困るのか？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033460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Why?</a:t>
                      </a:r>
                    </a:p>
                    <a:p>
                      <a:r>
                        <a:rPr kumimoji="1" lang="ja-JP" altLang="en-US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なぜその困り事が起きるのか？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871383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How?</a:t>
                      </a:r>
                    </a:p>
                    <a:p>
                      <a:r>
                        <a:rPr kumimoji="1" lang="ja-JP" altLang="en-US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どのような状態（気持ち）になるのか？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34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3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697584"/>
          </a:xfrm>
        </p:spPr>
        <p:txBody>
          <a:bodyPr anchor="ctr" anchorCtr="0">
            <a:no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解決する課題の定義</a:t>
            </a:r>
          </a:p>
        </p:txBody>
      </p:sp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9FC1A7B6-65C7-4A1C-AB77-9D4AA30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9490E886-CFEF-4FF9-A416-2F5E9008DF41}"/>
              </a:ext>
            </a:extLst>
          </p:cNvPr>
          <p:cNvGraphicFramePr>
            <a:graphicFrameLocks noGrp="1"/>
          </p:cNvGraphicFramePr>
          <p:nvPr/>
        </p:nvGraphicFramePr>
        <p:xfrm>
          <a:off x="226243" y="1144096"/>
          <a:ext cx="8478369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7605">
                  <a:extLst>
                    <a:ext uri="{9D8B030D-6E8A-4147-A177-3AD203B41FA5}">
                      <a16:colId xmlns:a16="http://schemas.microsoft.com/office/drawing/2014/main" val="2840336041"/>
                    </a:ext>
                  </a:extLst>
                </a:gridCol>
                <a:gridCol w="5500764">
                  <a:extLst>
                    <a:ext uri="{9D8B030D-6E8A-4147-A177-3AD203B41FA5}">
                      <a16:colId xmlns:a16="http://schemas.microsoft.com/office/drawing/2014/main" val="1857487479"/>
                    </a:ext>
                  </a:extLst>
                </a:gridCol>
              </a:tblGrid>
              <a:tr h="729425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①ターゲットとするユーザー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b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(5W1H</a:t>
                      </a:r>
                      <a:r>
                        <a:rPr kumimoji="1" lang="ja-JP" altLang="en-US" sz="1400" b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の表の</a:t>
                      </a:r>
                      <a:r>
                        <a:rPr kumimoji="1" lang="en-US" altLang="ja-JP" sz="1400" b="0" dirty="0" err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Who,What</a:t>
                      </a:r>
                      <a:r>
                        <a:rPr kumimoji="1" lang="ja-JP" altLang="en-US" sz="1400" b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等に着目し，ターゲットとするユーザーを設定</a:t>
                      </a:r>
                      <a:r>
                        <a:rPr kumimoji="1" lang="en-US" altLang="ja-JP" sz="1400" b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kumimoji="1" lang="en-US" altLang="ja-JP" sz="12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endParaRPr kumimoji="1" lang="en-US" altLang="ja-JP" sz="12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endParaRPr kumimoji="1" lang="ja-JP" altLang="en-US" sz="1200" b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53042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②ユーザーの背景</a:t>
                      </a:r>
                      <a:endParaRPr kumimoji="1" lang="en-US" altLang="ja-JP" sz="1600" b="1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ユーザーになりきって，その人の生活環境，人間関係，思考・行動などを想像</a:t>
                      </a:r>
                      <a:r>
                        <a:rPr kumimoji="1" lang="en-US" altLang="ja-JP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※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加藤先生から教わった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Fact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を意識して考えてみましょう．</a:t>
                      </a:r>
                      <a:endParaRPr kumimoji="1" lang="en-US" altLang="ja-JP" sz="14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endParaRPr kumimoji="1" lang="en-US" altLang="ja-JP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31758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③ユーザーのニーズ</a:t>
                      </a:r>
                      <a:endParaRPr kumimoji="1" lang="en-US" altLang="ja-JP" sz="1600" b="1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ユーザーの背景も考えて，ユーザーが本当に求めているものは何か，潜在的ニーズを想像</a:t>
                      </a:r>
                      <a:r>
                        <a:rPr kumimoji="1" lang="en-US" altLang="ja-JP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※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加藤先生から教わった</a:t>
                      </a:r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Insight</a:t>
                      </a:r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を意識して考えてみましょう．</a:t>
                      </a:r>
                      <a:endParaRPr kumimoji="1" lang="en-US" altLang="ja-JP" sz="1200" b="1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084"/>
                  </a:ext>
                </a:extLst>
              </a:tr>
              <a:tr h="729425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④課題の定義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ja-JP" altLang="en-US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ユーザーが何に不満を感じているのか，従来のサービスのどこが不満なのか，ユーザーが求めるニーズから，解決すべき課題を定義</a:t>
                      </a:r>
                      <a:r>
                        <a:rPr kumimoji="1" lang="en-US" altLang="ja-JP" sz="1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endParaRPr kumimoji="1" lang="ja-JP" altLang="en-US" sz="1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033460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F1298C-A2FE-4113-A996-65B56610D85E}"/>
              </a:ext>
            </a:extLst>
          </p:cNvPr>
          <p:cNvSpPr txBox="1"/>
          <p:nvPr/>
        </p:nvSpPr>
        <p:spPr>
          <a:xfrm>
            <a:off x="395927" y="764704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研究テーマ名：〇〇〇〇〇〇〇〇〇〇〇〇〇〇〇〇〇〇〇〇〇〇〇〇〇〇〇〇</a:t>
            </a:r>
          </a:p>
        </p:txBody>
      </p:sp>
    </p:spTree>
    <p:extLst>
      <p:ext uri="{BB962C8B-B14F-4D97-AF65-F5344CB8AC3E}">
        <p14:creationId xmlns:p14="http://schemas.microsoft.com/office/powerpoint/2010/main" val="309323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ja-JP" altLang="en-US" dirty="0"/>
              <a:t>演習２</a:t>
            </a:r>
            <a:r>
              <a:rPr lang="en-US" altLang="ja-JP" sz="2800" b="1" dirty="0"/>
              <a:t> </a:t>
            </a:r>
            <a:r>
              <a:rPr lang="ja-JP" altLang="en-US" sz="2800" b="1" dirty="0"/>
              <a:t>視点を変えて考える</a:t>
            </a:r>
            <a:endParaRPr kumimoji="1" lang="ja-JP" altLang="en-US" sz="280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D4370C-1BAD-C538-EB62-E11C570F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2025/6/5</a:t>
            </a:r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5D5BB7-4CC8-0CC7-36C7-00D140A1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Department of Management of Industry and Technology, Graduate School of Engineering, the University of Osaka.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955A5D6-4837-B033-F194-D89FCB8A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50" y="1956707"/>
            <a:ext cx="1336353" cy="13897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1D5C3F-F4C3-EA50-A398-7CB90ADBF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40" y="3492542"/>
            <a:ext cx="1915173" cy="14003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876A7FA-9F57-BB24-36D2-05D09AEAD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4" y="5074906"/>
            <a:ext cx="1728244" cy="1384183"/>
          </a:xfrm>
          <a:prstGeom prst="rect">
            <a:avLst/>
          </a:prstGeom>
        </p:spPr>
      </p:pic>
      <p:graphicFrame>
        <p:nvGraphicFramePr>
          <p:cNvPr id="11" name="表 9">
            <a:extLst>
              <a:ext uri="{FF2B5EF4-FFF2-40B4-BE49-F238E27FC236}">
                <a16:creationId xmlns:a16="http://schemas.microsoft.com/office/drawing/2014/main" id="{808D9AE3-4733-6B08-436F-5FB162F81753}"/>
              </a:ext>
            </a:extLst>
          </p:cNvPr>
          <p:cNvGraphicFramePr>
            <a:graphicFrameLocks noGrp="1"/>
          </p:cNvGraphicFramePr>
          <p:nvPr/>
        </p:nvGraphicFramePr>
        <p:xfrm>
          <a:off x="226243" y="1451610"/>
          <a:ext cx="8689157" cy="5041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199">
                  <a:extLst>
                    <a:ext uri="{9D8B030D-6E8A-4147-A177-3AD203B41FA5}">
                      <a16:colId xmlns:a16="http://schemas.microsoft.com/office/drawing/2014/main" val="2840336041"/>
                    </a:ext>
                  </a:extLst>
                </a:gridCol>
                <a:gridCol w="2986479">
                  <a:extLst>
                    <a:ext uri="{9D8B030D-6E8A-4147-A177-3AD203B41FA5}">
                      <a16:colId xmlns:a16="http://schemas.microsoft.com/office/drawing/2014/main" val="1857487479"/>
                    </a:ext>
                  </a:extLst>
                </a:gridCol>
                <a:gridCol w="2986479">
                  <a:extLst>
                    <a:ext uri="{9D8B030D-6E8A-4147-A177-3AD203B41FA5}">
                      <a16:colId xmlns:a16="http://schemas.microsoft.com/office/drawing/2014/main" val="2912107495"/>
                    </a:ext>
                  </a:extLst>
                </a:gridCol>
              </a:tblGrid>
              <a:tr h="3759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視点</a:t>
                      </a:r>
                      <a:endParaRPr kumimoji="1" lang="en-US" altLang="ja-JP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阻害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促進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551867"/>
                  </a:ext>
                </a:extLst>
              </a:tr>
              <a:tr h="15551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①自分視点</a:t>
                      </a:r>
                      <a:endParaRPr kumimoji="1" lang="en-US" altLang="ja-JP" sz="1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53042"/>
                  </a:ext>
                </a:extLst>
              </a:tr>
              <a:tr h="15551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②</a:t>
                      </a:r>
                      <a:r>
                        <a:rPr lang="ja-JP" altLang="en-US" sz="1400" b="1" dirty="0"/>
                        <a:t>第三者視点</a:t>
                      </a:r>
                      <a:endParaRPr lang="en-US" altLang="ja-JP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31758"/>
                  </a:ext>
                </a:extLst>
              </a:tr>
              <a:tr h="155511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③相手視点</a:t>
                      </a:r>
                      <a:endParaRPr kumimoji="1" lang="en-US" altLang="ja-JP" sz="1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084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11">
            <a:extLst>
              <a:ext uri="{FF2B5EF4-FFF2-40B4-BE49-F238E27FC236}">
                <a16:creationId xmlns:a16="http://schemas.microsoft.com/office/drawing/2014/main" id="{7587023A-AB64-2779-2434-EAD5B7A9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7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697584"/>
          </a:xfrm>
        </p:spPr>
        <p:txBody>
          <a:bodyPr anchor="ctr" anchorCtr="0">
            <a:no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課題を解決するアイデア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9490E886-CFEF-4FF9-A416-2F5E9008DF41}"/>
              </a:ext>
            </a:extLst>
          </p:cNvPr>
          <p:cNvGraphicFramePr>
            <a:graphicFrameLocks noGrp="1"/>
          </p:cNvGraphicFramePr>
          <p:nvPr/>
        </p:nvGraphicFramePr>
        <p:xfrm>
          <a:off x="226243" y="1556792"/>
          <a:ext cx="8478369" cy="4983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581">
                  <a:extLst>
                    <a:ext uri="{9D8B030D-6E8A-4147-A177-3AD203B41FA5}">
                      <a16:colId xmlns:a16="http://schemas.microsoft.com/office/drawing/2014/main" val="2840336041"/>
                    </a:ext>
                  </a:extLst>
                </a:gridCol>
                <a:gridCol w="5716788">
                  <a:extLst>
                    <a:ext uri="{9D8B030D-6E8A-4147-A177-3AD203B41FA5}">
                      <a16:colId xmlns:a16="http://schemas.microsoft.com/office/drawing/2014/main" val="1857487479"/>
                    </a:ext>
                  </a:extLst>
                </a:gridCol>
              </a:tblGrid>
              <a:tr h="4477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グループ名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アイデア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553042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Arial" panose="020B0604020202020204" pitchFamily="34" charset="0"/>
                        </a:rPr>
                        <a:t>〇〇〇〇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〇〇〇〇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31758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084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74700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endParaRPr kumimoji="1" lang="en-US" altLang="ja-JP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57463"/>
                  </a:ext>
                </a:extLst>
              </a:tr>
              <a:tr h="907096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033460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F1298C-A2FE-4113-A996-65B56610D85E}"/>
              </a:ext>
            </a:extLst>
          </p:cNvPr>
          <p:cNvSpPr txBox="1"/>
          <p:nvPr/>
        </p:nvSpPr>
        <p:spPr>
          <a:xfrm>
            <a:off x="395927" y="919749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課題の定義：「〇〇〇〇〇〇〇〇〇〇〇〇〇〇〇〇〇〇〇〇〇〇〇〇〇〇〇」</a:t>
            </a:r>
          </a:p>
        </p:txBody>
      </p:sp>
      <p:sp>
        <p:nvSpPr>
          <p:cNvPr id="3" name="スライド番号プレースホルダー 11">
            <a:extLst>
              <a:ext uri="{FF2B5EF4-FFF2-40B4-BE49-F238E27FC236}">
                <a16:creationId xmlns:a16="http://schemas.microsoft.com/office/drawing/2014/main" id="{9D128692-90EB-C766-F241-2854DF44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87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697584"/>
          </a:xfrm>
        </p:spPr>
        <p:txBody>
          <a:bodyPr anchor="ctr" anchorCtr="0">
            <a:no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課題を解決するアイデアの決定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 4">
            <a:extLst>
              <a:ext uri="{FF2B5EF4-FFF2-40B4-BE49-F238E27FC236}">
                <a16:creationId xmlns:a16="http://schemas.microsoft.com/office/drawing/2014/main" id="{8694E4DF-AA7C-4C96-8E9C-12B2E264056A}"/>
              </a:ext>
            </a:extLst>
          </p:cNvPr>
          <p:cNvGraphicFramePr>
            <a:graphicFrameLocks noGrp="1"/>
          </p:cNvGraphicFramePr>
          <p:nvPr/>
        </p:nvGraphicFramePr>
        <p:xfrm>
          <a:off x="1259631" y="1043559"/>
          <a:ext cx="6912766" cy="4120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3">
                  <a:extLst>
                    <a:ext uri="{9D8B030D-6E8A-4147-A177-3AD203B41FA5}">
                      <a16:colId xmlns:a16="http://schemas.microsoft.com/office/drawing/2014/main" val="670521480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1507168149"/>
                    </a:ext>
                  </a:extLst>
                </a:gridCol>
              </a:tblGrid>
              <a:tr h="2060116"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29437"/>
                  </a:ext>
                </a:extLst>
              </a:tr>
              <a:tr h="2060116"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515148"/>
                  </a:ext>
                </a:extLst>
              </a:tr>
            </a:tbl>
          </a:graphicData>
        </a:graphic>
      </p:graphicFrame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90BC12F-8297-4E39-B9F1-B91EC28E7B4B}"/>
              </a:ext>
            </a:extLst>
          </p:cNvPr>
          <p:cNvCxnSpPr>
            <a:cxnSpLocks/>
          </p:cNvCxnSpPr>
          <p:nvPr/>
        </p:nvCxnSpPr>
        <p:spPr>
          <a:xfrm>
            <a:off x="2411760" y="5465010"/>
            <a:ext cx="459505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C06D88C-3CC5-48A2-A70C-5C198B00D210}"/>
              </a:ext>
            </a:extLst>
          </p:cNvPr>
          <p:cNvSpPr txBox="1"/>
          <p:nvPr/>
        </p:nvSpPr>
        <p:spPr>
          <a:xfrm>
            <a:off x="3897522" y="5249750"/>
            <a:ext cx="17347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実行難易度 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F5F5EB-0D7A-4C18-A979-910386124E29}"/>
              </a:ext>
            </a:extLst>
          </p:cNvPr>
          <p:cNvSpPr txBox="1"/>
          <p:nvPr/>
        </p:nvSpPr>
        <p:spPr>
          <a:xfrm>
            <a:off x="1835696" y="5249750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難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45F4C1F-70AF-4C22-8BB2-EC5D5696F1B9}"/>
              </a:ext>
            </a:extLst>
          </p:cNvPr>
          <p:cNvSpPr txBox="1"/>
          <p:nvPr/>
        </p:nvSpPr>
        <p:spPr>
          <a:xfrm>
            <a:off x="7132571" y="5249750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易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E92010B-70F1-40C1-87C8-F2E945905E27}"/>
              </a:ext>
            </a:extLst>
          </p:cNvPr>
          <p:cNvCxnSpPr>
            <a:cxnSpLocks/>
          </p:cNvCxnSpPr>
          <p:nvPr/>
        </p:nvCxnSpPr>
        <p:spPr>
          <a:xfrm>
            <a:off x="856896" y="1495138"/>
            <a:ext cx="0" cy="336484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D885483-AFE1-4C80-8B65-DA5683AB6174}"/>
              </a:ext>
            </a:extLst>
          </p:cNvPr>
          <p:cNvSpPr txBox="1"/>
          <p:nvPr/>
        </p:nvSpPr>
        <p:spPr>
          <a:xfrm>
            <a:off x="611560" y="2673589"/>
            <a:ext cx="492443" cy="988412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 効 果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CA94F1-1E83-4578-8BFD-FC2B5219752A}"/>
              </a:ext>
            </a:extLst>
          </p:cNvPr>
          <p:cNvSpPr txBox="1"/>
          <p:nvPr/>
        </p:nvSpPr>
        <p:spPr>
          <a:xfrm>
            <a:off x="631104" y="980728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8C2DE76-D19A-4F0E-8FED-BFB061C1CD87}"/>
              </a:ext>
            </a:extLst>
          </p:cNvPr>
          <p:cNvSpPr txBox="1"/>
          <p:nvPr/>
        </p:nvSpPr>
        <p:spPr>
          <a:xfrm>
            <a:off x="631104" y="4858408"/>
            <a:ext cx="4411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低</a:t>
            </a:r>
          </a:p>
        </p:txBody>
      </p:sp>
      <p:graphicFrame>
        <p:nvGraphicFramePr>
          <p:cNvPr id="8" name="表 9">
            <a:extLst>
              <a:ext uri="{FF2B5EF4-FFF2-40B4-BE49-F238E27FC236}">
                <a16:creationId xmlns:a16="http://schemas.microsoft.com/office/drawing/2014/main" id="{CFA1E05D-91BB-40E3-8403-EF1A4F7C7FFD}"/>
              </a:ext>
            </a:extLst>
          </p:cNvPr>
          <p:cNvGraphicFramePr>
            <a:graphicFrameLocks noGrp="1"/>
          </p:cNvGraphicFramePr>
          <p:nvPr/>
        </p:nvGraphicFramePr>
        <p:xfrm>
          <a:off x="107504" y="5989358"/>
          <a:ext cx="859710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120632158"/>
                    </a:ext>
                  </a:extLst>
                </a:gridCol>
                <a:gridCol w="6724900">
                  <a:extLst>
                    <a:ext uri="{9D8B030D-6E8A-4147-A177-3AD203B41FA5}">
                      <a16:colId xmlns:a16="http://schemas.microsoft.com/office/drawing/2014/main" val="2712777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決定したアイデア</a:t>
                      </a: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4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理由</a:t>
                      </a: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562269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11">
            <a:extLst>
              <a:ext uri="{FF2B5EF4-FFF2-40B4-BE49-F238E27FC236}">
                <a16:creationId xmlns:a16="http://schemas.microsoft.com/office/drawing/2014/main" id="{6AB95AA4-1548-DF19-828D-70B50500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15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90552-4CF3-472A-8440-E4405393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143999" cy="697584"/>
          </a:xfrm>
        </p:spPr>
        <p:txBody>
          <a:bodyPr anchor="ctr" anchorCtr="0">
            <a:no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アイデアを形にする</a:t>
            </a:r>
          </a:p>
        </p:txBody>
      </p:sp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9FC1A7B6-65C7-4A1C-AB77-9D4AA30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612" y="6492875"/>
            <a:ext cx="439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692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384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076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7681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460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152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198442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5363" algn="l" defTabSz="91384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023CD-8DDC-4AD1-8268-D718B65F3425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06B0115-A68F-4044-B434-3F44B602C4CB}"/>
              </a:ext>
            </a:extLst>
          </p:cNvPr>
          <p:cNvCxnSpPr/>
          <p:nvPr/>
        </p:nvCxnSpPr>
        <p:spPr>
          <a:xfrm>
            <a:off x="0" y="697584"/>
            <a:ext cx="9143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7EFA0F5-618C-4647-8FC9-8F57E51F0C94}"/>
              </a:ext>
            </a:extLst>
          </p:cNvPr>
          <p:cNvCxnSpPr/>
          <p:nvPr/>
        </p:nvCxnSpPr>
        <p:spPr>
          <a:xfrm>
            <a:off x="0" y="744717"/>
            <a:ext cx="9143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 9">
            <a:extLst>
              <a:ext uri="{FF2B5EF4-FFF2-40B4-BE49-F238E27FC236}">
                <a16:creationId xmlns:a16="http://schemas.microsoft.com/office/drawing/2014/main" id="{CFA1E05D-91BB-40E3-8403-EF1A4F7C7FFD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899552"/>
          <a:ext cx="8784976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3120">
                  <a:extLst>
                    <a:ext uri="{9D8B030D-6E8A-4147-A177-3AD203B41FA5}">
                      <a16:colId xmlns:a16="http://schemas.microsoft.com/office/drawing/2014/main" val="1120632158"/>
                    </a:ext>
                  </a:extLst>
                </a:gridCol>
                <a:gridCol w="6871856">
                  <a:extLst>
                    <a:ext uri="{9D8B030D-6E8A-4147-A177-3AD203B41FA5}">
                      <a16:colId xmlns:a16="http://schemas.microsoft.com/office/drawing/2014/main" val="2712777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ターゲットとするユーザー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5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課題の定義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23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決定したアイデア</a:t>
                      </a:r>
                      <a:br>
                        <a:rPr kumimoji="1"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</a:br>
                      <a:r>
                        <a:rPr kumimoji="1"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製品・サービス</a:t>
                      </a:r>
                      <a:r>
                        <a:rPr kumimoji="1"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47530"/>
                  </a:ext>
                </a:extLst>
              </a:tr>
            </a:tbl>
          </a:graphicData>
        </a:graphic>
      </p:graphicFrame>
      <p:graphicFrame>
        <p:nvGraphicFramePr>
          <p:cNvPr id="27" name="表 9">
            <a:extLst>
              <a:ext uri="{FF2B5EF4-FFF2-40B4-BE49-F238E27FC236}">
                <a16:creationId xmlns:a16="http://schemas.microsoft.com/office/drawing/2014/main" id="{38BD8BC5-970C-4104-AC7A-4484EF8F035A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2939155"/>
          <a:ext cx="8784976" cy="3754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3120">
                  <a:extLst>
                    <a:ext uri="{9D8B030D-6E8A-4147-A177-3AD203B41FA5}">
                      <a16:colId xmlns:a16="http://schemas.microsoft.com/office/drawing/2014/main" val="1120632158"/>
                    </a:ext>
                  </a:extLst>
                </a:gridCol>
                <a:gridCol w="6871856">
                  <a:extLst>
                    <a:ext uri="{9D8B030D-6E8A-4147-A177-3AD203B41FA5}">
                      <a16:colId xmlns:a16="http://schemas.microsoft.com/office/drawing/2014/main" val="2712777189"/>
                    </a:ext>
                  </a:extLst>
                </a:gridCol>
              </a:tblGrid>
              <a:tr h="1651006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アイデア</a:t>
                      </a:r>
                      <a:br>
                        <a:rPr kumimoji="1"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</a:br>
                      <a:r>
                        <a:rPr kumimoji="1"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製品・サービス</a:t>
                      </a:r>
                      <a:r>
                        <a:rPr kumimoji="1" lang="en-US" altLang="ja-JP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の具体的な内容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50968"/>
                  </a:ext>
                </a:extLst>
              </a:tr>
              <a:tr h="990583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ユーザーにとって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嬉しいことを増やす要因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237798"/>
                  </a:ext>
                </a:extLst>
              </a:tr>
              <a:tr h="1026776">
                <a:tc>
                  <a:txBody>
                    <a:bodyPr/>
                    <a:lstStyle/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ユーザーにとって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1600" b="1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嫌なことを減らす要因</a:t>
                      </a:r>
                      <a:endParaRPr kumimoji="1" lang="en-US" altLang="ja-JP" sz="1600" b="1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endPara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04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71259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519</Words>
  <Application>Microsoft Office PowerPoint</Application>
  <PresentationFormat>画面に合わせる (4:3)</PresentationFormat>
  <Paragraphs>118</Paragraphs>
  <Slides>11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11</vt:i4>
      </vt:variant>
    </vt:vector>
  </HeadingPairs>
  <TitlesOfParts>
    <vt:vector size="25" baseType="lpstr">
      <vt:lpstr>Meiryo UI</vt:lpstr>
      <vt:lpstr>ＭＳ Ｐゴシック</vt:lpstr>
      <vt:lpstr>ＭＳ ゴシック</vt:lpstr>
      <vt:lpstr>メイリオ</vt:lpstr>
      <vt:lpstr>游ゴシック</vt:lpstr>
      <vt:lpstr>Arial</vt:lpstr>
      <vt:lpstr>Calibri</vt:lpstr>
      <vt:lpstr>Calibri Light</vt:lpstr>
      <vt:lpstr>Times</vt:lpstr>
      <vt:lpstr>Times New Roman</vt:lpstr>
      <vt:lpstr>3_Office テーマ</vt:lpstr>
      <vt:lpstr>1_新しいプレゼンテーション</vt:lpstr>
      <vt:lpstr>1_Office テーマ</vt:lpstr>
      <vt:lpstr>新しいプレゼンテーション</vt:lpstr>
      <vt:lpstr>研究テーマ名： 〇〇〇〇〇〇〇〇〇〇〇〇〇〇〇〇〇〇〇</vt:lpstr>
      <vt:lpstr>アイデア名：〇〇〇〇〇〇〇〇･･･</vt:lpstr>
      <vt:lpstr>困り事に関する付箋紙での整理</vt:lpstr>
      <vt:lpstr>研究テーマの困り事に関する５Ｗ１Ｈの分析</vt:lpstr>
      <vt:lpstr>解決する課題の定義</vt:lpstr>
      <vt:lpstr>演習２ 視点を変えて考える</vt:lpstr>
      <vt:lpstr>課題を解決するアイデア</vt:lpstr>
      <vt:lpstr>課題を解決するアイデアの決定</vt:lpstr>
      <vt:lpstr>アイデアを形にする</vt:lpstr>
      <vt:lpstr>PowerPoint プレゼンテーション</vt:lpstr>
      <vt:lpstr>第３者へのヒアリング</vt:lpstr>
    </vt:vector>
  </TitlesOfParts>
  <Company>富士通（株）岩手工場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総務部</dc:creator>
  <cp:lastModifiedBy>Tetsusei KURASHIKI</cp:lastModifiedBy>
  <cp:revision>179</cp:revision>
  <dcterms:created xsi:type="dcterms:W3CDTF">2003-12-01T03:35:35Z</dcterms:created>
  <dcterms:modified xsi:type="dcterms:W3CDTF">2026-06-25T12:36:12Z</dcterms:modified>
</cp:coreProperties>
</file>